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89" r:id="rId5"/>
    <p:sldId id="259" r:id="rId6"/>
    <p:sldId id="260" r:id="rId7"/>
    <p:sldId id="261" r:id="rId8"/>
    <p:sldId id="262" r:id="rId9"/>
    <p:sldId id="263" r:id="rId10"/>
    <p:sldId id="264" r:id="rId11"/>
    <p:sldId id="265" r:id="rId12"/>
    <p:sldId id="266" r:id="rId13"/>
    <p:sldId id="267" r:id="rId14"/>
    <p:sldId id="268" r:id="rId15"/>
    <p:sldId id="269" r:id="rId16"/>
    <p:sldId id="293" r:id="rId17"/>
    <p:sldId id="275" r:id="rId18"/>
    <p:sldId id="272" r:id="rId19"/>
    <p:sldId id="273" r:id="rId20"/>
    <p:sldId id="276" r:id="rId21"/>
    <p:sldId id="277" r:id="rId22"/>
    <p:sldId id="278" r:id="rId23"/>
    <p:sldId id="283" r:id="rId24"/>
    <p:sldId id="282" r:id="rId25"/>
    <p:sldId id="285" r:id="rId26"/>
    <p:sldId id="284" r:id="rId27"/>
    <p:sldId id="292" r:id="rId28"/>
    <p:sldId id="291" r:id="rId29"/>
    <p:sldId id="279" r:id="rId30"/>
    <p:sldId id="281" r:id="rId31"/>
    <p:sldId id="295" r:id="rId32"/>
    <p:sldId id="294" r:id="rId33"/>
    <p:sldId id="280" r:id="rId34"/>
    <p:sldId id="270" r:id="rId35"/>
    <p:sldId id="271" r:id="rId36"/>
  </p:sldIdLst>
  <p:sldSz cx="9144000" cy="5143500" type="screen16x9"/>
  <p:notesSz cx="6858000" cy="9144000"/>
  <p:embeddedFontLst>
    <p:embeddedFont>
      <p:font typeface="Lato" panose="020B0604020202020204" charset="0"/>
      <p:regular r:id="rId38"/>
      <p:bold r:id="rId39"/>
      <p:italic r:id="rId40"/>
      <p:boldItalic r:id="rId41"/>
    </p:embeddedFont>
    <p:embeddedFont>
      <p:font typeface="Raleway"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437998-CA0F-4BE8-8A29-31F24BA11EB1}">
  <a:tblStyle styleId="{61437998-CA0F-4BE8-8A29-31F24BA11EB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71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fdd18514c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fdd18514c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09ba9ec4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09ba9ec4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fdd18514c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fdd18514c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fdd18514c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fdd18514c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09ba9ec4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09ba9ec4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0568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0dc65e91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0dc65e91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09ba9ec4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09ba9ec4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0dc65e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0dc65e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bfdd18514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bfdd18514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bfdd18514c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bfdd18514c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bfdd18514c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bfdd18514c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fdd18514c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fdd18514c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fdd18514c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fdd18514c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fdd18514c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fdd18514c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09ba9ec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09ba9ec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Text-Based Emotion Detection</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By: Vishv Patel(17BCP039)</a:t>
            </a:r>
            <a:endParaRPr/>
          </a:p>
          <a:p>
            <a:pPr marL="0" lvl="0" indent="0" algn="l" rtl="0">
              <a:spcBef>
                <a:spcPts val="0"/>
              </a:spcBef>
              <a:spcAft>
                <a:spcPts val="0"/>
              </a:spcAft>
              <a:buNone/>
            </a:pPr>
            <a:r>
              <a:rPr lang="en"/>
              <a:t>Mentor: Dr. SantoshKumar Bharti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1"/>
          <p:cNvPicPr preferRelativeResize="0"/>
          <p:nvPr/>
        </p:nvPicPr>
        <p:blipFill rotWithShape="1">
          <a:blip r:embed="rId3">
            <a:alphaModFix/>
          </a:blip>
          <a:srcRect t="9549" r="42329" b="22041"/>
          <a:stretch/>
        </p:blipFill>
        <p:spPr>
          <a:xfrm>
            <a:off x="729450" y="1543050"/>
            <a:ext cx="3556799" cy="1607349"/>
          </a:xfrm>
          <a:prstGeom prst="rect">
            <a:avLst/>
          </a:prstGeom>
          <a:noFill/>
          <a:ln>
            <a:noFill/>
          </a:ln>
        </p:spPr>
      </p:pic>
      <p:sp>
        <p:nvSpPr>
          <p:cNvPr id="148" name="Google Shape;148;p21"/>
          <p:cNvSpPr txBox="1"/>
          <p:nvPr/>
        </p:nvSpPr>
        <p:spPr>
          <a:xfrm>
            <a:off x="1864525" y="1307300"/>
            <a:ext cx="163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Word-embedding</a:t>
            </a:r>
            <a:endParaRPr sz="1200">
              <a:latin typeface="Lato"/>
              <a:ea typeface="Lato"/>
              <a:cs typeface="Lato"/>
              <a:sym typeface="Lato"/>
            </a:endParaRPr>
          </a:p>
        </p:txBody>
      </p:sp>
      <p:pic>
        <p:nvPicPr>
          <p:cNvPr id="149" name="Google Shape;149;p21"/>
          <p:cNvPicPr preferRelativeResize="0"/>
          <p:nvPr/>
        </p:nvPicPr>
        <p:blipFill>
          <a:blip r:embed="rId4">
            <a:alphaModFix/>
          </a:blip>
          <a:stretch>
            <a:fillRect/>
          </a:stretch>
        </p:blipFill>
        <p:spPr>
          <a:xfrm>
            <a:off x="5328049" y="1599013"/>
            <a:ext cx="3276600" cy="1495425"/>
          </a:xfrm>
          <a:prstGeom prst="rect">
            <a:avLst/>
          </a:prstGeom>
          <a:noFill/>
          <a:ln>
            <a:noFill/>
          </a:ln>
        </p:spPr>
      </p:pic>
      <p:sp>
        <p:nvSpPr>
          <p:cNvPr id="150" name="Google Shape;150;p21"/>
          <p:cNvSpPr txBox="1"/>
          <p:nvPr/>
        </p:nvSpPr>
        <p:spPr>
          <a:xfrm>
            <a:off x="6378175" y="1307300"/>
            <a:ext cx="163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Lexicon</a:t>
            </a:r>
            <a:endParaRPr sz="1200">
              <a:latin typeface="Lato"/>
              <a:ea typeface="Lato"/>
              <a:cs typeface="Lato"/>
              <a:sym typeface="Lato"/>
            </a:endParaRPr>
          </a:p>
        </p:txBody>
      </p:sp>
      <p:sp>
        <p:nvSpPr>
          <p:cNvPr id="151" name="Google Shape;151;p21"/>
          <p:cNvSpPr txBox="1"/>
          <p:nvPr/>
        </p:nvSpPr>
        <p:spPr>
          <a:xfrm>
            <a:off x="2137200" y="3891450"/>
            <a:ext cx="92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Corpus</a:t>
            </a:r>
            <a:endParaRPr sz="1200">
              <a:latin typeface="Lato"/>
              <a:ea typeface="Lato"/>
              <a:cs typeface="Lato"/>
              <a:sym typeface="Lato"/>
            </a:endParaRPr>
          </a:p>
        </p:txBody>
      </p:sp>
      <p:pic>
        <p:nvPicPr>
          <p:cNvPr id="152" name="Google Shape;152;p21"/>
          <p:cNvPicPr preferRelativeResize="0"/>
          <p:nvPr/>
        </p:nvPicPr>
        <p:blipFill>
          <a:blip r:embed="rId5">
            <a:alphaModFix/>
          </a:blip>
          <a:stretch>
            <a:fillRect/>
          </a:stretch>
        </p:blipFill>
        <p:spPr>
          <a:xfrm>
            <a:off x="3161611" y="3203963"/>
            <a:ext cx="2820776" cy="1744263"/>
          </a:xfrm>
          <a:prstGeom prst="rect">
            <a:avLst/>
          </a:prstGeom>
          <a:noFill/>
          <a:ln>
            <a:noFill/>
          </a:ln>
        </p:spPr>
      </p:pic>
      <p:sp>
        <p:nvSpPr>
          <p:cNvPr id="153" name="Google Shape;153;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Literature Survey</a:t>
            </a:r>
            <a:endParaRPr/>
          </a:p>
        </p:txBody>
      </p:sp>
      <p:sp>
        <p:nvSpPr>
          <p:cNvPr id="159" name="Google Shape;159;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dirty="0">
                <a:solidFill>
                  <a:srgbClr val="000000"/>
                </a:solidFill>
              </a:rPr>
              <a:t>Other features:</a:t>
            </a:r>
            <a:endParaRPr sz="1600" dirty="0">
              <a:solidFill>
                <a:srgbClr val="000000"/>
              </a:solidFill>
            </a:endParaRPr>
          </a:p>
          <a:p>
            <a:pPr marL="457200" lvl="0" indent="-330200" algn="l" rtl="0">
              <a:lnSpc>
                <a:spcPct val="95000"/>
              </a:lnSpc>
              <a:spcBef>
                <a:spcPts val="1200"/>
              </a:spcBef>
              <a:spcAft>
                <a:spcPts val="0"/>
              </a:spcAft>
              <a:buClr>
                <a:srgbClr val="000000"/>
              </a:buClr>
              <a:buSzPts val="1600"/>
              <a:buChar char="●"/>
            </a:pPr>
            <a:r>
              <a:rPr lang="en" sz="1600" dirty="0">
                <a:solidFill>
                  <a:srgbClr val="000000"/>
                </a:solidFill>
              </a:rPr>
              <a:t>Keywords  → Related to specific emotions[3][5]</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Emojis → A facial expressions in form of icon</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Polarity words → Negation of sentences(Keywords)</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Punctuations → Separation of sentences and clarifying the meaning[1]</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Structure of sentences</a:t>
            </a:r>
            <a:endParaRPr sz="1600" dirty="0">
              <a:solidFill>
                <a:srgbClr val="000000"/>
              </a:solidFill>
            </a:endParaRPr>
          </a:p>
          <a:p>
            <a:pPr marL="0" lvl="0" indent="0" algn="l" rtl="0">
              <a:spcBef>
                <a:spcPts val="1200"/>
              </a:spcBef>
              <a:spcAft>
                <a:spcPts val="1200"/>
              </a:spcAft>
              <a:buNone/>
            </a:pPr>
            <a:endParaRPr dirty="0"/>
          </a:p>
        </p:txBody>
      </p:sp>
      <p:sp>
        <p:nvSpPr>
          <p:cNvPr id="160" name="Google Shape;160;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3"/>
          <p:cNvPicPr preferRelativeResize="0"/>
          <p:nvPr/>
        </p:nvPicPr>
        <p:blipFill rotWithShape="1">
          <a:blip r:embed="rId3">
            <a:alphaModFix/>
          </a:blip>
          <a:srcRect t="37915" b="53125"/>
          <a:stretch/>
        </p:blipFill>
        <p:spPr>
          <a:xfrm>
            <a:off x="968725" y="1800225"/>
            <a:ext cx="3541799" cy="460776"/>
          </a:xfrm>
          <a:prstGeom prst="rect">
            <a:avLst/>
          </a:prstGeom>
          <a:noFill/>
          <a:ln>
            <a:noFill/>
          </a:ln>
        </p:spPr>
      </p:pic>
      <p:sp>
        <p:nvSpPr>
          <p:cNvPr id="166" name="Google Shape;166;p23"/>
          <p:cNvSpPr txBox="1"/>
          <p:nvPr/>
        </p:nvSpPr>
        <p:spPr>
          <a:xfrm>
            <a:off x="1250125" y="2753925"/>
            <a:ext cx="297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FF"/>
                </a:highlight>
                <a:latin typeface="Lato"/>
                <a:ea typeface="Lato"/>
                <a:cs typeface="Lato"/>
                <a:sym typeface="Lato"/>
              </a:rPr>
              <a:t>not long till the blind spots exhibition! #jacksonpollock @tateliverpool 😍</a:t>
            </a:r>
            <a:endParaRPr sz="1900">
              <a:latin typeface="Lato"/>
              <a:ea typeface="Lato"/>
              <a:cs typeface="Lato"/>
              <a:sym typeface="Lato"/>
            </a:endParaRPr>
          </a:p>
        </p:txBody>
      </p:sp>
      <p:sp>
        <p:nvSpPr>
          <p:cNvPr id="167" name="Google Shape;167;p23"/>
          <p:cNvSpPr txBox="1"/>
          <p:nvPr/>
        </p:nvSpPr>
        <p:spPr>
          <a:xfrm>
            <a:off x="5636425" y="1596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5F6368"/>
                </a:solidFill>
                <a:highlight>
                  <a:srgbClr val="FFFFFF"/>
                </a:highlight>
                <a:latin typeface="Lato"/>
                <a:ea typeface="Lato"/>
                <a:cs typeface="Lato"/>
                <a:sym typeface="Lato"/>
              </a:rPr>
              <a:t>I’m not happy today.</a:t>
            </a:r>
            <a:endParaRPr sz="1900">
              <a:latin typeface="Lato"/>
              <a:ea typeface="Lato"/>
              <a:cs typeface="Lato"/>
              <a:sym typeface="Lato"/>
            </a:endParaRPr>
          </a:p>
        </p:txBody>
      </p:sp>
      <p:pic>
        <p:nvPicPr>
          <p:cNvPr id="168" name="Google Shape;168;p23"/>
          <p:cNvPicPr preferRelativeResize="0"/>
          <p:nvPr/>
        </p:nvPicPr>
        <p:blipFill rotWithShape="1">
          <a:blip r:embed="rId4">
            <a:alphaModFix/>
          </a:blip>
          <a:srcRect l="12741" t="35188" r="40137" b="56906"/>
          <a:stretch/>
        </p:blipFill>
        <p:spPr>
          <a:xfrm>
            <a:off x="5036350" y="2674400"/>
            <a:ext cx="2254201" cy="460776"/>
          </a:xfrm>
          <a:prstGeom prst="rect">
            <a:avLst/>
          </a:prstGeom>
          <a:noFill/>
          <a:ln>
            <a:noFill/>
          </a:ln>
        </p:spPr>
      </p:pic>
      <p:sp>
        <p:nvSpPr>
          <p:cNvPr id="169" name="Google Shape;169;p23"/>
          <p:cNvSpPr txBox="1"/>
          <p:nvPr/>
        </p:nvSpPr>
        <p:spPr>
          <a:xfrm>
            <a:off x="3943350" y="3675450"/>
            <a:ext cx="4596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The dangerous killer escaped one month ago, but recently he was arrested.</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The dangerous killer was arrested one month ago, but recently he escaped.</a:t>
            </a:r>
            <a:endParaRPr>
              <a:latin typeface="Lato"/>
              <a:ea typeface="Lato"/>
              <a:cs typeface="Lato"/>
              <a:sym typeface="Lato"/>
            </a:endParaRPr>
          </a:p>
        </p:txBody>
      </p:sp>
      <p:sp>
        <p:nvSpPr>
          <p:cNvPr id="170" name="Google Shape;170;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Literature Survey</a:t>
            </a:r>
            <a:endParaRPr/>
          </a:p>
        </p:txBody>
      </p:sp>
      <p:sp>
        <p:nvSpPr>
          <p:cNvPr id="176" name="Google Shape;176;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00000"/>
                </a:solidFill>
              </a:rPr>
              <a:t>Methods used for Text-Based emotion recognition:</a:t>
            </a:r>
            <a:endParaRPr sz="1600">
              <a:solidFill>
                <a:srgbClr val="000000"/>
              </a:solidFill>
            </a:endParaRPr>
          </a:p>
          <a:p>
            <a:pPr marL="457200" lvl="0" indent="-330200" algn="l" rtl="0">
              <a:spcBef>
                <a:spcPts val="1200"/>
              </a:spcBef>
              <a:spcAft>
                <a:spcPts val="0"/>
              </a:spcAft>
              <a:buClr>
                <a:srgbClr val="000000"/>
              </a:buClr>
              <a:buSzPts val="1600"/>
              <a:buChar char="●"/>
            </a:pPr>
            <a:r>
              <a:rPr lang="en" sz="1600">
                <a:solidFill>
                  <a:srgbClr val="000000"/>
                </a:solidFill>
              </a:rPr>
              <a:t>Keyword Spotting technique</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Lexical Affinity </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Learning-Based[1]</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Hybrid method[2]</a:t>
            </a:r>
            <a:endParaRPr sz="1600">
              <a:solidFill>
                <a:srgbClr val="000000"/>
              </a:solidFill>
            </a:endParaRPr>
          </a:p>
        </p:txBody>
      </p:sp>
      <p:sp>
        <p:nvSpPr>
          <p:cNvPr id="177" name="Google Shape;17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 of Emotions</a:t>
            </a:r>
            <a:endParaRPr/>
          </a:p>
        </p:txBody>
      </p:sp>
      <p:sp>
        <p:nvSpPr>
          <p:cNvPr id="183" name="Google Shape;183;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00" dirty="0"/>
              <a:t>Happy → </a:t>
            </a:r>
            <a:r>
              <a:rPr lang="en" sz="1400" dirty="0">
                <a:solidFill>
                  <a:srgbClr val="5F6368"/>
                </a:solidFill>
                <a:highlight>
                  <a:srgbClr val="FFFFFF"/>
                </a:highlight>
              </a:rPr>
              <a:t>When I got a letter offering me the Summer job that I had applied á for.</a:t>
            </a:r>
            <a:endParaRPr sz="1400" dirty="0">
              <a:solidFill>
                <a:srgbClr val="5F6368"/>
              </a:solidFill>
              <a:highlight>
                <a:srgbClr val="FFFFFF"/>
              </a:highlight>
            </a:endParaRPr>
          </a:p>
          <a:p>
            <a:pPr marL="0" lvl="0" indent="0" algn="l" rtl="0">
              <a:lnSpc>
                <a:spcPct val="105000"/>
              </a:lnSpc>
              <a:spcBef>
                <a:spcPts val="1200"/>
              </a:spcBef>
              <a:spcAft>
                <a:spcPts val="0"/>
              </a:spcAft>
              <a:buNone/>
            </a:pPr>
            <a:r>
              <a:rPr lang="en" sz="1400" dirty="0">
                <a:solidFill>
                  <a:srgbClr val="5F6368"/>
                </a:solidFill>
                <a:highlight>
                  <a:srgbClr val="FFFFFF"/>
                </a:highlight>
              </a:rPr>
              <a:t>Surprise → How beautiful this city is!</a:t>
            </a:r>
            <a:endParaRPr sz="1400" dirty="0">
              <a:solidFill>
                <a:srgbClr val="5F6368"/>
              </a:solidFill>
              <a:highlight>
                <a:srgbClr val="FFFFFF"/>
              </a:highlight>
            </a:endParaRPr>
          </a:p>
          <a:p>
            <a:pPr marL="0" lvl="0" indent="0" algn="l" rtl="0">
              <a:lnSpc>
                <a:spcPct val="105000"/>
              </a:lnSpc>
              <a:spcBef>
                <a:spcPts val="1200"/>
              </a:spcBef>
              <a:spcAft>
                <a:spcPts val="0"/>
              </a:spcAft>
              <a:buNone/>
            </a:pPr>
            <a:r>
              <a:rPr lang="en" sz="1400" dirty="0"/>
              <a:t>Fear → </a:t>
            </a:r>
            <a:r>
              <a:rPr lang="en" sz="1400" dirty="0">
                <a:solidFill>
                  <a:srgbClr val="5F6368"/>
                </a:solidFill>
                <a:highlight>
                  <a:srgbClr val="FFFFFF"/>
                </a:highlight>
              </a:rPr>
              <a:t>When I was involved in a traffic accident.</a:t>
            </a:r>
            <a:endParaRPr sz="1400" dirty="0">
              <a:solidFill>
                <a:srgbClr val="5F6368"/>
              </a:solidFill>
              <a:highlight>
                <a:srgbClr val="FFFFFF"/>
              </a:highlight>
            </a:endParaRPr>
          </a:p>
          <a:p>
            <a:pPr marL="0" lvl="0" indent="0" algn="l" rtl="0">
              <a:lnSpc>
                <a:spcPct val="105000"/>
              </a:lnSpc>
              <a:spcBef>
                <a:spcPts val="1200"/>
              </a:spcBef>
              <a:spcAft>
                <a:spcPts val="0"/>
              </a:spcAft>
              <a:buNone/>
            </a:pPr>
            <a:r>
              <a:rPr lang="en" sz="1400" dirty="0">
                <a:solidFill>
                  <a:srgbClr val="5F6368"/>
                </a:solidFill>
                <a:highlight>
                  <a:srgbClr val="FFFFFF"/>
                </a:highlight>
              </a:rPr>
              <a:t>Sad →</a:t>
            </a:r>
            <a:r>
              <a:rPr lang="en" sz="1600" dirty="0">
                <a:solidFill>
                  <a:srgbClr val="5F6368"/>
                </a:solidFill>
                <a:highlight>
                  <a:srgbClr val="FFFFFF"/>
                </a:highlight>
              </a:rPr>
              <a:t> </a:t>
            </a:r>
            <a:r>
              <a:rPr lang="en" sz="1400" dirty="0">
                <a:solidFill>
                  <a:srgbClr val="5F6368"/>
                </a:solidFill>
                <a:highlight>
                  <a:srgbClr val="FFFFFF"/>
                </a:highlight>
              </a:rPr>
              <a:t>When I lost the person who meant the most to me.</a:t>
            </a:r>
            <a:endParaRPr sz="1400" dirty="0">
              <a:solidFill>
                <a:srgbClr val="5F6368"/>
              </a:solidFill>
              <a:highlight>
                <a:srgbClr val="FFFFFF"/>
              </a:highlight>
            </a:endParaRPr>
          </a:p>
          <a:p>
            <a:pPr marL="0" lvl="0" indent="0" algn="l" rtl="0">
              <a:lnSpc>
                <a:spcPct val="105000"/>
              </a:lnSpc>
              <a:spcBef>
                <a:spcPts val="1200"/>
              </a:spcBef>
              <a:spcAft>
                <a:spcPts val="0"/>
              </a:spcAft>
              <a:buNone/>
            </a:pPr>
            <a:r>
              <a:rPr lang="en" sz="1400" dirty="0">
                <a:solidFill>
                  <a:srgbClr val="5F6368"/>
                </a:solidFill>
                <a:highlight>
                  <a:srgbClr val="FFFFFF"/>
                </a:highlight>
              </a:rPr>
              <a:t>Disgust → When I saw all the very drunk kids (13-14 years old) in town on á Walpurgis night.</a:t>
            </a:r>
            <a:endParaRPr sz="1400" dirty="0">
              <a:solidFill>
                <a:srgbClr val="5F6368"/>
              </a:solidFill>
              <a:highlight>
                <a:srgbClr val="FFFFFF"/>
              </a:highlight>
            </a:endParaRPr>
          </a:p>
          <a:p>
            <a:pPr marL="0" lvl="0" indent="0" algn="l" rtl="0">
              <a:lnSpc>
                <a:spcPct val="105000"/>
              </a:lnSpc>
              <a:spcBef>
                <a:spcPts val="1200"/>
              </a:spcBef>
              <a:spcAft>
                <a:spcPts val="1200"/>
              </a:spcAft>
              <a:buNone/>
            </a:pPr>
            <a:r>
              <a:rPr lang="en" sz="1400" dirty="0">
                <a:solidFill>
                  <a:srgbClr val="5F6368"/>
                </a:solidFill>
                <a:highlight>
                  <a:srgbClr val="FFFFFF"/>
                </a:highlight>
              </a:rPr>
              <a:t>Anger → When I had been obviously unjustly treated and had no possibility á of elucidating this.</a:t>
            </a:r>
            <a:endParaRPr sz="1400" dirty="0">
              <a:solidFill>
                <a:srgbClr val="5F6368"/>
              </a:solidFill>
              <a:highlight>
                <a:srgbClr val="FFFFFF"/>
              </a:highlight>
            </a:endParaRPr>
          </a:p>
        </p:txBody>
      </p:sp>
      <p:pic>
        <p:nvPicPr>
          <p:cNvPr id="184" name="Google Shape;184;p25"/>
          <p:cNvPicPr preferRelativeResize="0"/>
          <p:nvPr/>
        </p:nvPicPr>
        <p:blipFill>
          <a:blip r:embed="rId3">
            <a:alphaModFix/>
          </a:blip>
          <a:stretch>
            <a:fillRect/>
          </a:stretch>
        </p:blipFill>
        <p:spPr>
          <a:xfrm>
            <a:off x="4734850" y="811725"/>
            <a:ext cx="1013850" cy="1013850"/>
          </a:xfrm>
          <a:prstGeom prst="rect">
            <a:avLst/>
          </a:prstGeom>
          <a:noFill/>
          <a:ln>
            <a:noFill/>
          </a:ln>
        </p:spPr>
      </p:pic>
      <p:pic>
        <p:nvPicPr>
          <p:cNvPr id="185" name="Google Shape;185;p25"/>
          <p:cNvPicPr preferRelativeResize="0"/>
          <p:nvPr/>
        </p:nvPicPr>
        <p:blipFill>
          <a:blip r:embed="rId4">
            <a:alphaModFix/>
          </a:blip>
          <a:stretch>
            <a:fillRect/>
          </a:stretch>
        </p:blipFill>
        <p:spPr>
          <a:xfrm>
            <a:off x="6310550" y="1065025"/>
            <a:ext cx="1013850" cy="1013850"/>
          </a:xfrm>
          <a:prstGeom prst="rect">
            <a:avLst/>
          </a:prstGeom>
          <a:noFill/>
          <a:ln>
            <a:noFill/>
          </a:ln>
        </p:spPr>
      </p:pic>
      <p:pic>
        <p:nvPicPr>
          <p:cNvPr id="186" name="Google Shape;186;p25"/>
          <p:cNvPicPr preferRelativeResize="0"/>
          <p:nvPr/>
        </p:nvPicPr>
        <p:blipFill>
          <a:blip r:embed="rId5">
            <a:alphaModFix/>
          </a:blip>
          <a:stretch>
            <a:fillRect/>
          </a:stretch>
        </p:blipFill>
        <p:spPr>
          <a:xfrm>
            <a:off x="5748700" y="2557525"/>
            <a:ext cx="1013850" cy="1013850"/>
          </a:xfrm>
          <a:prstGeom prst="rect">
            <a:avLst/>
          </a:prstGeom>
          <a:noFill/>
          <a:ln>
            <a:noFill/>
          </a:ln>
        </p:spPr>
      </p:pic>
      <p:pic>
        <p:nvPicPr>
          <p:cNvPr id="187" name="Google Shape;187;p25"/>
          <p:cNvPicPr preferRelativeResize="0"/>
          <p:nvPr/>
        </p:nvPicPr>
        <p:blipFill>
          <a:blip r:embed="rId6">
            <a:alphaModFix/>
          </a:blip>
          <a:stretch>
            <a:fillRect/>
          </a:stretch>
        </p:blipFill>
        <p:spPr>
          <a:xfrm>
            <a:off x="8081975" y="3051975"/>
            <a:ext cx="1013850" cy="1013850"/>
          </a:xfrm>
          <a:prstGeom prst="rect">
            <a:avLst/>
          </a:prstGeom>
          <a:noFill/>
          <a:ln>
            <a:noFill/>
          </a:ln>
        </p:spPr>
      </p:pic>
      <p:pic>
        <p:nvPicPr>
          <p:cNvPr id="188" name="Google Shape;188;p25"/>
          <p:cNvPicPr preferRelativeResize="0"/>
          <p:nvPr/>
        </p:nvPicPr>
        <p:blipFill>
          <a:blip r:embed="rId7">
            <a:alphaModFix/>
          </a:blip>
          <a:stretch>
            <a:fillRect/>
          </a:stretch>
        </p:blipFill>
        <p:spPr>
          <a:xfrm>
            <a:off x="7083425" y="2195575"/>
            <a:ext cx="1013850" cy="1013850"/>
          </a:xfrm>
          <a:prstGeom prst="rect">
            <a:avLst/>
          </a:prstGeom>
          <a:noFill/>
          <a:ln>
            <a:noFill/>
          </a:ln>
        </p:spPr>
      </p:pic>
      <p:pic>
        <p:nvPicPr>
          <p:cNvPr id="189" name="Google Shape;189;p25"/>
          <p:cNvPicPr preferRelativeResize="0"/>
          <p:nvPr/>
        </p:nvPicPr>
        <p:blipFill>
          <a:blip r:embed="rId8">
            <a:alphaModFix/>
          </a:blip>
          <a:stretch>
            <a:fillRect/>
          </a:stretch>
        </p:blipFill>
        <p:spPr>
          <a:xfrm>
            <a:off x="7803350" y="840000"/>
            <a:ext cx="1013850" cy="1013850"/>
          </a:xfrm>
          <a:prstGeom prst="rect">
            <a:avLst/>
          </a:prstGeom>
          <a:noFill/>
          <a:ln>
            <a:noFill/>
          </a:ln>
        </p:spPr>
      </p:pic>
      <p:sp>
        <p:nvSpPr>
          <p:cNvPr id="190" name="Google Shape;190;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Proposed Methodology</a:t>
            </a:r>
            <a:endParaRPr dirty="0"/>
          </a:p>
        </p:txBody>
      </p:sp>
      <p:sp>
        <p:nvSpPr>
          <p:cNvPr id="196" name="Google Shape;196;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00"/>
                </a:solidFill>
              </a:rPr>
              <a:t>Hybrid Method</a:t>
            </a:r>
            <a:endParaRPr dirty="0">
              <a:solidFill>
                <a:srgbClr val="000000"/>
              </a:solidFill>
            </a:endParaRPr>
          </a:p>
          <a:p>
            <a:pPr marL="457200" lvl="0" indent="-311150" algn="l" rtl="0">
              <a:spcBef>
                <a:spcPts val="1200"/>
              </a:spcBef>
              <a:spcAft>
                <a:spcPts val="0"/>
              </a:spcAft>
              <a:buClr>
                <a:srgbClr val="000000"/>
              </a:buClr>
              <a:buSzPts val="1300"/>
              <a:buChar char="●"/>
            </a:pPr>
            <a:r>
              <a:rPr lang="en" dirty="0">
                <a:solidFill>
                  <a:srgbClr val="000000"/>
                </a:solidFill>
              </a:rPr>
              <a:t>Dataset</a:t>
            </a:r>
            <a:endParaRPr dirty="0">
              <a:solidFill>
                <a:srgbClr val="000000"/>
              </a:solidFill>
            </a:endParaRPr>
          </a:p>
          <a:p>
            <a:pPr marL="457200" lvl="0" indent="-311150" algn="l" rtl="0">
              <a:spcBef>
                <a:spcPts val="0"/>
              </a:spcBef>
              <a:spcAft>
                <a:spcPts val="0"/>
              </a:spcAft>
              <a:buClr>
                <a:srgbClr val="000000"/>
              </a:buClr>
              <a:buSzPts val="1300"/>
              <a:buChar char="●"/>
            </a:pPr>
            <a:r>
              <a:rPr lang="en" dirty="0">
                <a:solidFill>
                  <a:srgbClr val="000000"/>
                </a:solidFill>
              </a:rPr>
              <a:t>Feature Extractions</a:t>
            </a:r>
            <a:endParaRPr dirty="0">
              <a:solidFill>
                <a:srgbClr val="000000"/>
              </a:solidFill>
            </a:endParaRPr>
          </a:p>
          <a:p>
            <a:pPr marL="457200" lvl="0" indent="-311150" algn="l" rtl="0">
              <a:spcBef>
                <a:spcPts val="0"/>
              </a:spcBef>
              <a:spcAft>
                <a:spcPts val="0"/>
              </a:spcAft>
              <a:buClr>
                <a:srgbClr val="000000"/>
              </a:buClr>
              <a:buSzPts val="1300"/>
              <a:buChar char="●"/>
            </a:pPr>
            <a:r>
              <a:rPr lang="en-US" dirty="0">
                <a:solidFill>
                  <a:srgbClr val="000000"/>
                </a:solidFill>
              </a:rPr>
              <a:t>Machine Learning</a:t>
            </a:r>
            <a:endParaRPr dirty="0">
              <a:solidFill>
                <a:srgbClr val="000000"/>
              </a:solidFill>
            </a:endParaRPr>
          </a:p>
          <a:p>
            <a:pPr marL="457200" lvl="0" indent="-311150" algn="l" rtl="0">
              <a:spcBef>
                <a:spcPts val="0"/>
              </a:spcBef>
              <a:spcAft>
                <a:spcPts val="0"/>
              </a:spcAft>
              <a:buClr>
                <a:srgbClr val="000000"/>
              </a:buClr>
              <a:buSzPts val="1300"/>
              <a:buChar char="●"/>
            </a:pPr>
            <a:r>
              <a:rPr lang="en" dirty="0">
                <a:solidFill>
                  <a:srgbClr val="000000"/>
                </a:solidFill>
              </a:rPr>
              <a:t>Deep Learning</a:t>
            </a:r>
          </a:p>
        </p:txBody>
      </p:sp>
      <p:cxnSp>
        <p:nvCxnSpPr>
          <p:cNvPr id="197" name="Google Shape;197;p26"/>
          <p:cNvCxnSpPr>
            <a:cxnSpLocks/>
            <a:endCxn id="201" idx="0"/>
          </p:cNvCxnSpPr>
          <p:nvPr/>
        </p:nvCxnSpPr>
        <p:spPr>
          <a:xfrm>
            <a:off x="1885507" y="3508744"/>
            <a:ext cx="959291" cy="548818"/>
          </a:xfrm>
          <a:prstGeom prst="straightConnector1">
            <a:avLst/>
          </a:prstGeom>
          <a:noFill/>
          <a:ln w="9525" cap="flat" cmpd="sng">
            <a:solidFill>
              <a:schemeClr val="dk2"/>
            </a:solidFill>
            <a:prstDash val="solid"/>
            <a:round/>
            <a:headEnd type="none" w="med" len="med"/>
            <a:tailEnd type="triangle" w="med" len="med"/>
          </a:ln>
        </p:spPr>
      </p:cxnSp>
      <p:sp>
        <p:nvSpPr>
          <p:cNvPr id="201" name="Google Shape;201;p26"/>
          <p:cNvSpPr txBox="1"/>
          <p:nvPr/>
        </p:nvSpPr>
        <p:spPr>
          <a:xfrm>
            <a:off x="2118897" y="4057562"/>
            <a:ext cx="1451801" cy="83096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GRU </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Bi-GRU</a:t>
            </a:r>
          </a:p>
          <a:p>
            <a:pPr marL="457200" lvl="0" indent="-317500" algn="l" rtl="0">
              <a:spcBef>
                <a:spcPts val="0"/>
              </a:spcBef>
              <a:spcAft>
                <a:spcPts val="0"/>
              </a:spcAft>
              <a:buSzPts val="1400"/>
              <a:buFont typeface="Lato"/>
              <a:buChar char="●"/>
            </a:pPr>
            <a:r>
              <a:rPr lang="en" dirty="0">
                <a:latin typeface="Lato"/>
                <a:ea typeface="Lato"/>
                <a:cs typeface="Lato"/>
                <a:sym typeface="Lato"/>
              </a:rPr>
              <a:t>CNN</a:t>
            </a:r>
            <a:endParaRPr dirty="0">
              <a:latin typeface="Lato"/>
              <a:ea typeface="Lato"/>
              <a:cs typeface="Lato"/>
              <a:sym typeface="Lato"/>
            </a:endParaRPr>
          </a:p>
        </p:txBody>
      </p:sp>
      <p:sp>
        <p:nvSpPr>
          <p:cNvPr id="203" name="Google Shape;203;p26"/>
          <p:cNvSpPr txBox="1"/>
          <p:nvPr/>
        </p:nvSpPr>
        <p:spPr>
          <a:xfrm>
            <a:off x="7075575" y="3159682"/>
            <a:ext cx="1209652"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WordVec</a:t>
            </a:r>
          </a:p>
          <a:p>
            <a:pPr marL="0" lvl="0" indent="0" algn="l" rtl="0">
              <a:spcBef>
                <a:spcPts val="0"/>
              </a:spcBef>
              <a:spcAft>
                <a:spcPts val="0"/>
              </a:spcAft>
              <a:buNone/>
            </a:pPr>
            <a:r>
              <a:rPr lang="en" dirty="0">
                <a:latin typeface="Lato"/>
                <a:ea typeface="Lato"/>
                <a:cs typeface="Lato"/>
                <a:sym typeface="Lato"/>
              </a:rPr>
              <a:t>GloVe</a:t>
            </a:r>
          </a:p>
          <a:p>
            <a:pPr marL="0" lvl="0" indent="0" algn="l" rtl="0">
              <a:spcBef>
                <a:spcPts val="0"/>
              </a:spcBef>
              <a:spcAft>
                <a:spcPts val="0"/>
              </a:spcAft>
              <a:buNone/>
            </a:pPr>
            <a:r>
              <a:rPr lang="en" dirty="0">
                <a:latin typeface="Lato"/>
                <a:ea typeface="Lato"/>
                <a:cs typeface="Lato"/>
                <a:sym typeface="Lato"/>
              </a:rPr>
              <a:t>ELMo</a:t>
            </a:r>
          </a:p>
        </p:txBody>
      </p:sp>
      <p:cxnSp>
        <p:nvCxnSpPr>
          <p:cNvPr id="204" name="Google Shape;204;p26"/>
          <p:cNvCxnSpPr>
            <a:cxnSpLocks/>
            <a:endCxn id="203" idx="1"/>
          </p:cNvCxnSpPr>
          <p:nvPr/>
        </p:nvCxnSpPr>
        <p:spPr>
          <a:xfrm>
            <a:off x="5654931" y="2923169"/>
            <a:ext cx="1420644" cy="651996"/>
          </a:xfrm>
          <a:prstGeom prst="straightConnector1">
            <a:avLst/>
          </a:prstGeom>
          <a:noFill/>
          <a:ln w="9525" cap="flat" cmpd="sng">
            <a:solidFill>
              <a:schemeClr val="dk2"/>
            </a:solidFill>
            <a:prstDash val="solid"/>
            <a:round/>
            <a:headEnd type="none" w="med" len="med"/>
            <a:tailEnd type="triangle" w="med" len="med"/>
          </a:ln>
        </p:spPr>
      </p:cxnSp>
      <p:sp>
        <p:nvSpPr>
          <p:cNvPr id="205" name="Google Shape;205;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cxnSp>
        <p:nvCxnSpPr>
          <p:cNvPr id="18" name="Google Shape;197;p26">
            <a:extLst>
              <a:ext uri="{FF2B5EF4-FFF2-40B4-BE49-F238E27FC236}">
                <a16:creationId xmlns:a16="http://schemas.microsoft.com/office/drawing/2014/main" id="{463B6A14-63C0-4FCB-8E6D-EAE47A5D0F09}"/>
              </a:ext>
            </a:extLst>
          </p:cNvPr>
          <p:cNvCxnSpPr>
            <a:cxnSpLocks/>
            <a:endCxn id="21" idx="1"/>
          </p:cNvCxnSpPr>
          <p:nvPr/>
        </p:nvCxnSpPr>
        <p:spPr>
          <a:xfrm flipV="1">
            <a:off x="2792819" y="2752726"/>
            <a:ext cx="746764" cy="127885"/>
          </a:xfrm>
          <a:prstGeom prst="straightConnector1">
            <a:avLst/>
          </a:prstGeom>
          <a:noFill/>
          <a:ln w="9525" cap="flat" cmpd="sng">
            <a:solidFill>
              <a:schemeClr val="dk2"/>
            </a:solidFill>
            <a:prstDash val="solid"/>
            <a:round/>
            <a:headEnd type="none" w="med" len="med"/>
            <a:tailEnd type="triangle" w="med" len="med"/>
          </a:ln>
        </p:spPr>
      </p:cxnSp>
      <p:sp>
        <p:nvSpPr>
          <p:cNvPr id="21" name="Google Shape;201;p26">
            <a:extLst>
              <a:ext uri="{FF2B5EF4-FFF2-40B4-BE49-F238E27FC236}">
                <a16:creationId xmlns:a16="http://schemas.microsoft.com/office/drawing/2014/main" id="{CE241E23-14F0-4D93-B2AA-50E98B1AC794}"/>
              </a:ext>
            </a:extLst>
          </p:cNvPr>
          <p:cNvSpPr txBox="1"/>
          <p:nvPr/>
        </p:nvSpPr>
        <p:spPr>
          <a:xfrm>
            <a:off x="3539583" y="2444964"/>
            <a:ext cx="2329589" cy="61552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IN" dirty="0">
                <a:latin typeface="Lato"/>
                <a:ea typeface="Lato"/>
                <a:cs typeface="Lato"/>
                <a:sym typeface="Lato"/>
              </a:rPr>
              <a:t>Data Pre-processing</a:t>
            </a:r>
          </a:p>
          <a:p>
            <a:pPr marL="457200" lvl="0" indent="-317500" algn="l" rtl="0">
              <a:spcBef>
                <a:spcPts val="0"/>
              </a:spcBef>
              <a:spcAft>
                <a:spcPts val="0"/>
              </a:spcAft>
              <a:buSzPts val="1400"/>
              <a:buFont typeface="Lato"/>
              <a:buChar char="●"/>
            </a:pPr>
            <a:r>
              <a:rPr lang="en-IN" dirty="0">
                <a:latin typeface="Lato"/>
                <a:ea typeface="Lato"/>
                <a:cs typeface="Lato"/>
                <a:sym typeface="Lato"/>
              </a:rPr>
              <a:t>Word Embeddings</a:t>
            </a:r>
          </a:p>
        </p:txBody>
      </p:sp>
      <p:cxnSp>
        <p:nvCxnSpPr>
          <p:cNvPr id="29" name="Google Shape;204;p26">
            <a:extLst>
              <a:ext uri="{FF2B5EF4-FFF2-40B4-BE49-F238E27FC236}">
                <a16:creationId xmlns:a16="http://schemas.microsoft.com/office/drawing/2014/main" id="{FE4CC6E0-91B9-40AD-A3B8-875C3773E580}"/>
              </a:ext>
            </a:extLst>
          </p:cNvPr>
          <p:cNvCxnSpPr>
            <a:cxnSpLocks/>
          </p:cNvCxnSpPr>
          <p:nvPr/>
        </p:nvCxnSpPr>
        <p:spPr>
          <a:xfrm flipV="1">
            <a:off x="5777023" y="2183349"/>
            <a:ext cx="843517" cy="388401"/>
          </a:xfrm>
          <a:prstGeom prst="straightConnector1">
            <a:avLst/>
          </a:prstGeom>
          <a:noFill/>
          <a:ln w="9525" cap="flat" cmpd="sng">
            <a:solidFill>
              <a:schemeClr val="dk2"/>
            </a:solidFill>
            <a:prstDash val="solid"/>
            <a:round/>
            <a:headEnd type="none" w="med" len="med"/>
            <a:tailEnd type="triangle" w="med" len="med"/>
          </a:ln>
        </p:spPr>
      </p:cxnSp>
      <p:sp>
        <p:nvSpPr>
          <p:cNvPr id="32" name="Google Shape;203;p26">
            <a:extLst>
              <a:ext uri="{FF2B5EF4-FFF2-40B4-BE49-F238E27FC236}">
                <a16:creationId xmlns:a16="http://schemas.microsoft.com/office/drawing/2014/main" id="{034F231B-F5C6-4706-A160-D3C495440A35}"/>
              </a:ext>
            </a:extLst>
          </p:cNvPr>
          <p:cNvSpPr txBox="1"/>
          <p:nvPr/>
        </p:nvSpPr>
        <p:spPr>
          <a:xfrm>
            <a:off x="6853372" y="1452787"/>
            <a:ext cx="1869394" cy="830966"/>
          </a:xfrm>
          <a:prstGeom prst="rect">
            <a:avLst/>
          </a:prstGeom>
          <a:noFill/>
          <a:ln>
            <a:noFill/>
          </a:ln>
        </p:spPr>
        <p:txBody>
          <a:bodyPr spcFirstLastPara="1" wrap="square" lIns="91425" tIns="91425" rIns="91425" bIns="91425" anchor="t" anchorCtr="0">
            <a:spAutoFit/>
          </a:bodyPr>
          <a:lstStyle/>
          <a:p>
            <a:r>
              <a:rPr lang="en-US" sz="1400" dirty="0">
                <a:solidFill>
                  <a:schemeClr val="bg2"/>
                </a:solidFill>
              </a:rPr>
              <a:t>Emoji Converter</a:t>
            </a:r>
          </a:p>
          <a:p>
            <a:r>
              <a:rPr lang="en-US" sz="1400" dirty="0">
                <a:solidFill>
                  <a:schemeClr val="bg2"/>
                </a:solidFill>
              </a:rPr>
              <a:t>Lemmatization</a:t>
            </a:r>
          </a:p>
          <a:p>
            <a:r>
              <a:rPr lang="en-US" sz="1400" dirty="0" err="1">
                <a:solidFill>
                  <a:schemeClr val="bg2"/>
                </a:solidFill>
              </a:rPr>
              <a:t>Stopwords</a:t>
            </a:r>
            <a:endParaRPr lang="en-IN" sz="1400" dirty="0">
              <a:solidFill>
                <a:schemeClr val="bg2"/>
              </a:solidFill>
            </a:endParaRPr>
          </a:p>
        </p:txBody>
      </p:sp>
      <p:cxnSp>
        <p:nvCxnSpPr>
          <p:cNvPr id="34" name="Google Shape;204;p26">
            <a:extLst>
              <a:ext uri="{FF2B5EF4-FFF2-40B4-BE49-F238E27FC236}">
                <a16:creationId xmlns:a16="http://schemas.microsoft.com/office/drawing/2014/main" id="{1A519618-08E8-4A87-8BEC-BCCB6C5FDC6A}"/>
              </a:ext>
            </a:extLst>
          </p:cNvPr>
          <p:cNvCxnSpPr>
            <a:cxnSpLocks/>
          </p:cNvCxnSpPr>
          <p:nvPr/>
        </p:nvCxnSpPr>
        <p:spPr>
          <a:xfrm>
            <a:off x="2692025" y="3234372"/>
            <a:ext cx="1405054" cy="649305"/>
          </a:xfrm>
          <a:prstGeom prst="straightConnector1">
            <a:avLst/>
          </a:prstGeom>
          <a:noFill/>
          <a:ln w="9525" cap="flat" cmpd="sng">
            <a:solidFill>
              <a:schemeClr val="dk2"/>
            </a:solidFill>
            <a:prstDash val="solid"/>
            <a:round/>
            <a:headEnd type="none" w="med" len="med"/>
            <a:tailEnd type="triangle" w="med" len="med"/>
          </a:ln>
        </p:spPr>
      </p:cxnSp>
      <p:sp>
        <p:nvSpPr>
          <p:cNvPr id="39" name="Google Shape;201;p26">
            <a:extLst>
              <a:ext uri="{FF2B5EF4-FFF2-40B4-BE49-F238E27FC236}">
                <a16:creationId xmlns:a16="http://schemas.microsoft.com/office/drawing/2014/main" id="{95547187-AF57-40C7-B3CD-8E5A599B73DE}"/>
              </a:ext>
            </a:extLst>
          </p:cNvPr>
          <p:cNvSpPr txBox="1"/>
          <p:nvPr/>
        </p:nvSpPr>
        <p:spPr>
          <a:xfrm>
            <a:off x="3882128" y="3889077"/>
            <a:ext cx="3043212" cy="126185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US" dirty="0">
                <a:latin typeface="Lato" panose="020B0604020202020204" charset="0"/>
              </a:rPr>
              <a:t>Support Vector Machine(SVM)</a:t>
            </a:r>
          </a:p>
          <a:p>
            <a:pPr marL="457200" lvl="0" indent="-317500" algn="l" rtl="0">
              <a:spcBef>
                <a:spcPts val="0"/>
              </a:spcBef>
              <a:spcAft>
                <a:spcPts val="0"/>
              </a:spcAft>
              <a:buSzPts val="1400"/>
              <a:buFont typeface="Lato"/>
              <a:buChar char="●"/>
            </a:pPr>
            <a:r>
              <a:rPr lang="en-US" dirty="0">
                <a:latin typeface="Lato" panose="020B0604020202020204" charset="0"/>
              </a:rPr>
              <a:t>Decision Tree(DT)</a:t>
            </a:r>
          </a:p>
          <a:p>
            <a:pPr marL="457200" lvl="0" indent="-317500" algn="l" rtl="0">
              <a:spcBef>
                <a:spcPts val="0"/>
              </a:spcBef>
              <a:spcAft>
                <a:spcPts val="0"/>
              </a:spcAft>
              <a:buSzPts val="1400"/>
              <a:buFont typeface="Lato"/>
              <a:buChar char="●"/>
            </a:pPr>
            <a:r>
              <a:rPr lang="en-US" dirty="0">
                <a:latin typeface="Lato" panose="020B0604020202020204" charset="0"/>
              </a:rPr>
              <a:t>Random Forest(RF)</a:t>
            </a:r>
          </a:p>
          <a:p>
            <a:pPr marL="457200" lvl="0" indent="-317500" algn="l" rtl="0">
              <a:spcBef>
                <a:spcPts val="0"/>
              </a:spcBef>
              <a:spcAft>
                <a:spcPts val="0"/>
              </a:spcAft>
              <a:buSzPts val="1400"/>
              <a:buFont typeface="Lato"/>
              <a:buChar char="●"/>
            </a:pPr>
            <a:r>
              <a:rPr lang="en-US" dirty="0">
                <a:latin typeface="Lato" panose="020B0604020202020204" charset="0"/>
              </a:rPr>
              <a:t>Naive Bayes(NB)</a:t>
            </a:r>
          </a:p>
          <a:p>
            <a:pPr marL="457200" lvl="0" indent="-317500" algn="l" rtl="0">
              <a:spcBef>
                <a:spcPts val="0"/>
              </a:spcBef>
              <a:spcAft>
                <a:spcPts val="0"/>
              </a:spcAft>
              <a:buSzPts val="1400"/>
              <a:buFont typeface="Lato"/>
              <a:buChar char="●"/>
            </a:pPr>
            <a:endParaRPr lang="en-IN" dirty="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BE701-EFF3-4CA0-AEE7-80282293E3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4961826F-8AEA-4265-A15F-3D37E33A49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8003" y="754625"/>
            <a:ext cx="2602053" cy="4192026"/>
          </a:xfrm>
          <a:prstGeom prst="rect">
            <a:avLst/>
          </a:prstGeom>
          <a:noFill/>
          <a:ln>
            <a:noFill/>
          </a:ln>
        </p:spPr>
      </p:pic>
      <p:sp>
        <p:nvSpPr>
          <p:cNvPr id="6" name="Title 1">
            <a:extLst>
              <a:ext uri="{FF2B5EF4-FFF2-40B4-BE49-F238E27FC236}">
                <a16:creationId xmlns:a16="http://schemas.microsoft.com/office/drawing/2014/main" id="{15385FDF-7E0B-4C28-BD24-D2F2D1068858}"/>
              </a:ext>
            </a:extLst>
          </p:cNvPr>
          <p:cNvSpPr>
            <a:spLocks noGrp="1"/>
          </p:cNvSpPr>
          <p:nvPr>
            <p:ph type="title"/>
          </p:nvPr>
        </p:nvSpPr>
        <p:spPr>
          <a:xfrm>
            <a:off x="729450" y="1318650"/>
            <a:ext cx="7688700" cy="535200"/>
          </a:xfrm>
        </p:spPr>
        <p:txBody>
          <a:bodyPr>
            <a:normAutofit fontScale="90000"/>
          </a:bodyPr>
          <a:lstStyle/>
          <a:p>
            <a:r>
              <a:rPr lang="en-US" dirty="0"/>
              <a:t>Flowchart</a:t>
            </a:r>
            <a:endParaRPr lang="en-IN" dirty="0"/>
          </a:p>
        </p:txBody>
      </p:sp>
    </p:spTree>
    <p:extLst>
      <p:ext uri="{BB962C8B-B14F-4D97-AF65-F5344CB8AC3E}">
        <p14:creationId xmlns:p14="http://schemas.microsoft.com/office/powerpoint/2010/main" val="310391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21DD-3D58-405F-9DA7-CD7B6EDB644B}"/>
              </a:ext>
            </a:extLst>
          </p:cNvPr>
          <p:cNvSpPr>
            <a:spLocks noGrp="1"/>
          </p:cNvSpPr>
          <p:nvPr>
            <p:ph type="title"/>
          </p:nvPr>
        </p:nvSpPr>
        <p:spPr/>
        <p:txBody>
          <a:bodyPr>
            <a:normAutofit fontScale="90000"/>
          </a:bodyPr>
          <a:lstStyle/>
          <a:p>
            <a:r>
              <a:rPr lang="en-US" dirty="0"/>
              <a:t>Dataset</a:t>
            </a:r>
            <a:endParaRPr lang="en-IN" dirty="0"/>
          </a:p>
        </p:txBody>
      </p:sp>
      <p:sp>
        <p:nvSpPr>
          <p:cNvPr id="4" name="Slide Number Placeholder 3">
            <a:extLst>
              <a:ext uri="{FF2B5EF4-FFF2-40B4-BE49-F238E27FC236}">
                <a16:creationId xmlns:a16="http://schemas.microsoft.com/office/drawing/2014/main" id="{E0CBFF6B-2B3D-4241-BC2F-05047601C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a:extLst>
              <a:ext uri="{FF2B5EF4-FFF2-40B4-BE49-F238E27FC236}">
                <a16:creationId xmlns:a16="http://schemas.microsoft.com/office/drawing/2014/main" id="{BECE417A-BAD6-4F20-BF86-370D860BB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69" y="1586250"/>
            <a:ext cx="2980661" cy="288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3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EDFB-15B7-46BE-B30E-74168CBB868E}"/>
              </a:ext>
            </a:extLst>
          </p:cNvPr>
          <p:cNvSpPr>
            <a:spLocks noGrp="1"/>
          </p:cNvSpPr>
          <p:nvPr>
            <p:ph type="title"/>
          </p:nvPr>
        </p:nvSpPr>
        <p:spPr/>
        <p:txBody>
          <a:bodyPr>
            <a:normAutofit fontScale="90000"/>
          </a:bodyPr>
          <a:lstStyle/>
          <a:p>
            <a:r>
              <a:rPr lang="en" dirty="0"/>
              <a:t>Proposed Methodology</a:t>
            </a:r>
            <a:endParaRPr lang="en-IN" dirty="0"/>
          </a:p>
        </p:txBody>
      </p:sp>
      <p:sp>
        <p:nvSpPr>
          <p:cNvPr id="3" name="Text Placeholder 2">
            <a:extLst>
              <a:ext uri="{FF2B5EF4-FFF2-40B4-BE49-F238E27FC236}">
                <a16:creationId xmlns:a16="http://schemas.microsoft.com/office/drawing/2014/main" id="{A41F1450-AE64-4367-B156-4E02DDA3B399}"/>
              </a:ext>
            </a:extLst>
          </p:cNvPr>
          <p:cNvSpPr>
            <a:spLocks noGrp="1"/>
          </p:cNvSpPr>
          <p:nvPr>
            <p:ph type="body" idx="1"/>
          </p:nvPr>
        </p:nvSpPr>
        <p:spPr>
          <a:xfrm>
            <a:off x="2264734" y="2477553"/>
            <a:ext cx="1268819" cy="468049"/>
          </a:xfrm>
        </p:spPr>
        <p:txBody>
          <a:bodyPr>
            <a:normAutofit fontScale="92500" lnSpcReduction="10000"/>
          </a:bodyPr>
          <a:lstStyle/>
          <a:p>
            <a:pPr marL="146050" indent="0">
              <a:buNone/>
            </a:pPr>
            <a:r>
              <a:rPr lang="en-US" sz="1800" dirty="0">
                <a:solidFill>
                  <a:schemeClr val="bg2"/>
                </a:solidFill>
              </a:rPr>
              <a:t>Datasets</a:t>
            </a:r>
            <a:endParaRPr lang="en-IN" sz="1800" dirty="0">
              <a:solidFill>
                <a:schemeClr val="bg2"/>
              </a:solidFill>
            </a:endParaRPr>
          </a:p>
        </p:txBody>
      </p:sp>
      <p:sp>
        <p:nvSpPr>
          <p:cNvPr id="4" name="Slide Number Placeholder 3">
            <a:extLst>
              <a:ext uri="{FF2B5EF4-FFF2-40B4-BE49-F238E27FC236}">
                <a16:creationId xmlns:a16="http://schemas.microsoft.com/office/drawing/2014/main" id="{0524972A-E173-4E21-A5D4-BF7AB341DA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30" name="Picture 6" descr="Free Curved Arrow Clip Art with No Background - ClipartKey">
            <a:extLst>
              <a:ext uri="{FF2B5EF4-FFF2-40B4-BE49-F238E27FC236}">
                <a16:creationId xmlns:a16="http://schemas.microsoft.com/office/drawing/2014/main" id="{4EC3A9C1-4EAD-41F1-8D68-F0FC1137377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3732634">
            <a:off x="2208506" y="3126904"/>
            <a:ext cx="1381270" cy="88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awn Arrow Curved - Hand Drawn Curved Arrow, Cliparts &amp; Cartoons - Jing.fm">
            <a:extLst>
              <a:ext uri="{FF2B5EF4-FFF2-40B4-BE49-F238E27FC236}">
                <a16:creationId xmlns:a16="http://schemas.microsoft.com/office/drawing/2014/main" id="{919ED38E-2C99-42A6-A17B-C7F7A54E62D5}"/>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rot="11840331">
            <a:off x="3490157" y="2049116"/>
            <a:ext cx="1581345" cy="6270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E3279AF-5312-41D9-B5A8-D5A06B75EC17}"/>
              </a:ext>
            </a:extLst>
          </p:cNvPr>
          <p:cNvSpPr txBox="1"/>
          <p:nvPr/>
        </p:nvSpPr>
        <p:spPr>
          <a:xfrm>
            <a:off x="3533553" y="4083379"/>
            <a:ext cx="1268819" cy="307777"/>
          </a:xfrm>
          <a:prstGeom prst="rect">
            <a:avLst/>
          </a:prstGeom>
          <a:noFill/>
        </p:spPr>
        <p:txBody>
          <a:bodyPr wrap="square" rtlCol="0">
            <a:spAutoFit/>
          </a:bodyPr>
          <a:lstStyle/>
          <a:p>
            <a:r>
              <a:rPr lang="en-US" dirty="0">
                <a:latin typeface="Lato" panose="020B0604020202020204" charset="0"/>
              </a:rPr>
              <a:t>Train -  80%</a:t>
            </a:r>
            <a:endParaRPr lang="en-IN" dirty="0">
              <a:latin typeface="Lato" panose="020B0604020202020204" charset="0"/>
            </a:endParaRPr>
          </a:p>
        </p:txBody>
      </p:sp>
      <p:sp>
        <p:nvSpPr>
          <p:cNvPr id="17" name="TextBox 16">
            <a:extLst>
              <a:ext uri="{FF2B5EF4-FFF2-40B4-BE49-F238E27FC236}">
                <a16:creationId xmlns:a16="http://schemas.microsoft.com/office/drawing/2014/main" id="{DF397076-99F2-4057-B73A-C7DD64AEA837}"/>
              </a:ext>
            </a:extLst>
          </p:cNvPr>
          <p:cNvSpPr txBox="1"/>
          <p:nvPr/>
        </p:nvSpPr>
        <p:spPr>
          <a:xfrm>
            <a:off x="5028103" y="2791713"/>
            <a:ext cx="1268819" cy="307777"/>
          </a:xfrm>
          <a:prstGeom prst="rect">
            <a:avLst/>
          </a:prstGeom>
          <a:noFill/>
        </p:spPr>
        <p:txBody>
          <a:bodyPr wrap="square" rtlCol="0">
            <a:spAutoFit/>
          </a:bodyPr>
          <a:lstStyle/>
          <a:p>
            <a:r>
              <a:rPr lang="en-US" dirty="0">
                <a:latin typeface="Lato" panose="020B0604020202020204" charset="0"/>
              </a:rPr>
              <a:t>Test -  20%</a:t>
            </a:r>
            <a:endParaRPr lang="en-IN" dirty="0">
              <a:latin typeface="Lato" panose="020B0604020202020204" charset="0"/>
            </a:endParaRPr>
          </a:p>
        </p:txBody>
      </p:sp>
      <p:sp>
        <p:nvSpPr>
          <p:cNvPr id="9" name="Text Placeholder 2">
            <a:extLst>
              <a:ext uri="{FF2B5EF4-FFF2-40B4-BE49-F238E27FC236}">
                <a16:creationId xmlns:a16="http://schemas.microsoft.com/office/drawing/2014/main" id="{FDAE1DF6-4A01-42A7-8004-1CF70E62EDBA}"/>
              </a:ext>
            </a:extLst>
          </p:cNvPr>
          <p:cNvSpPr txBox="1">
            <a:spLocks/>
          </p:cNvSpPr>
          <p:nvPr/>
        </p:nvSpPr>
        <p:spPr>
          <a:xfrm>
            <a:off x="2406501" y="2312519"/>
            <a:ext cx="985283" cy="42629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IN" sz="1400" b="0" i="0" dirty="0">
                <a:solidFill>
                  <a:srgbClr val="212121"/>
                </a:solidFill>
                <a:effectLst/>
                <a:latin typeface="Lato" panose="020B0604020202020204" charset="0"/>
              </a:rPr>
              <a:t>(14500)</a:t>
            </a:r>
            <a:endParaRPr lang="en-IN" sz="1400" dirty="0">
              <a:solidFill>
                <a:schemeClr val="bg2"/>
              </a:solidFill>
              <a:latin typeface="Lato" panose="020B0604020202020204" charset="0"/>
            </a:endParaRPr>
          </a:p>
        </p:txBody>
      </p:sp>
      <p:sp>
        <p:nvSpPr>
          <p:cNvPr id="13" name="Text Placeholder 2">
            <a:extLst>
              <a:ext uri="{FF2B5EF4-FFF2-40B4-BE49-F238E27FC236}">
                <a16:creationId xmlns:a16="http://schemas.microsoft.com/office/drawing/2014/main" id="{DEF3C604-1C5A-4F5F-A675-E7E387829380}"/>
              </a:ext>
            </a:extLst>
          </p:cNvPr>
          <p:cNvSpPr txBox="1">
            <a:spLocks/>
          </p:cNvSpPr>
          <p:nvPr/>
        </p:nvSpPr>
        <p:spPr>
          <a:xfrm>
            <a:off x="5038852" y="2945601"/>
            <a:ext cx="985283" cy="42629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IN" sz="1400" b="0" i="0" dirty="0">
                <a:solidFill>
                  <a:srgbClr val="212121"/>
                </a:solidFill>
                <a:effectLst/>
                <a:latin typeface="Lato" panose="020B0604020202020204" charset="0"/>
              </a:rPr>
              <a:t>(2901)</a:t>
            </a:r>
            <a:endParaRPr lang="en-IN" sz="1400" dirty="0">
              <a:solidFill>
                <a:schemeClr val="bg2"/>
              </a:solidFill>
              <a:latin typeface="Lato" panose="020B0604020202020204" charset="0"/>
            </a:endParaRPr>
          </a:p>
        </p:txBody>
      </p:sp>
      <p:sp>
        <p:nvSpPr>
          <p:cNvPr id="14" name="Text Placeholder 2">
            <a:extLst>
              <a:ext uri="{FF2B5EF4-FFF2-40B4-BE49-F238E27FC236}">
                <a16:creationId xmlns:a16="http://schemas.microsoft.com/office/drawing/2014/main" id="{0B81F9EF-E0CC-45DC-91C9-C977D4933270}"/>
              </a:ext>
            </a:extLst>
          </p:cNvPr>
          <p:cNvSpPr txBox="1">
            <a:spLocks/>
          </p:cNvSpPr>
          <p:nvPr/>
        </p:nvSpPr>
        <p:spPr>
          <a:xfrm>
            <a:off x="3526956" y="4281290"/>
            <a:ext cx="985283" cy="42629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IN" sz="1400" b="0" i="0" dirty="0">
                <a:solidFill>
                  <a:srgbClr val="212121"/>
                </a:solidFill>
                <a:effectLst/>
                <a:latin typeface="Lato" panose="020B0604020202020204" charset="0"/>
              </a:rPr>
              <a:t>(11599)</a:t>
            </a:r>
            <a:endParaRPr lang="en-IN" sz="1400" dirty="0">
              <a:solidFill>
                <a:schemeClr val="bg2"/>
              </a:solidFill>
              <a:latin typeface="Lato" panose="020B0604020202020204" charset="0"/>
            </a:endParaRPr>
          </a:p>
        </p:txBody>
      </p:sp>
    </p:spTree>
    <p:extLst>
      <p:ext uri="{BB962C8B-B14F-4D97-AF65-F5344CB8AC3E}">
        <p14:creationId xmlns:p14="http://schemas.microsoft.com/office/powerpoint/2010/main" val="282477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CF85-D7ED-4AE2-9468-2C340FDBA8F4}"/>
              </a:ext>
            </a:extLst>
          </p:cNvPr>
          <p:cNvSpPr>
            <a:spLocks noGrp="1"/>
          </p:cNvSpPr>
          <p:nvPr>
            <p:ph type="title"/>
          </p:nvPr>
        </p:nvSpPr>
        <p:spPr/>
        <p:txBody>
          <a:bodyPr>
            <a:normAutofit fontScale="90000"/>
          </a:bodyPr>
          <a:lstStyle/>
          <a:p>
            <a:r>
              <a:rPr lang="en" dirty="0">
                <a:solidFill>
                  <a:schemeClr val="bg2"/>
                </a:solidFill>
              </a:rPr>
              <a:t>Proposed Methodology</a:t>
            </a:r>
            <a:endParaRPr lang="en-IN" dirty="0">
              <a:solidFill>
                <a:schemeClr val="bg2"/>
              </a:solidFill>
            </a:endParaRPr>
          </a:p>
        </p:txBody>
      </p:sp>
      <p:sp>
        <p:nvSpPr>
          <p:cNvPr id="3" name="Text Placeholder 2">
            <a:extLst>
              <a:ext uri="{FF2B5EF4-FFF2-40B4-BE49-F238E27FC236}">
                <a16:creationId xmlns:a16="http://schemas.microsoft.com/office/drawing/2014/main" id="{02D675A1-5EB6-4DCF-8BD2-8BF2757528F8}"/>
              </a:ext>
            </a:extLst>
          </p:cNvPr>
          <p:cNvSpPr>
            <a:spLocks noGrp="1"/>
          </p:cNvSpPr>
          <p:nvPr>
            <p:ph type="body" idx="1"/>
          </p:nvPr>
        </p:nvSpPr>
        <p:spPr>
          <a:xfrm>
            <a:off x="824815" y="2358658"/>
            <a:ext cx="1744392" cy="492875"/>
          </a:xfrm>
        </p:spPr>
        <p:txBody>
          <a:bodyPr>
            <a:normAutofit/>
          </a:bodyPr>
          <a:lstStyle/>
          <a:p>
            <a:pPr marL="146050" indent="0">
              <a:buNone/>
            </a:pPr>
            <a:r>
              <a:rPr lang="en-US" sz="1600" dirty="0">
                <a:solidFill>
                  <a:schemeClr val="bg2"/>
                </a:solidFill>
              </a:rPr>
              <a:t>Pre-processing</a:t>
            </a:r>
            <a:endParaRPr lang="en-IN" sz="1600" dirty="0">
              <a:solidFill>
                <a:schemeClr val="bg2"/>
              </a:solidFill>
            </a:endParaRPr>
          </a:p>
        </p:txBody>
      </p:sp>
      <p:sp>
        <p:nvSpPr>
          <p:cNvPr id="4" name="Slide Number Placeholder 3">
            <a:extLst>
              <a:ext uri="{FF2B5EF4-FFF2-40B4-BE49-F238E27FC236}">
                <a16:creationId xmlns:a16="http://schemas.microsoft.com/office/drawing/2014/main" id="{F95DEDD7-A330-49C1-89EC-55598D7326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bg2"/>
                </a:solidFill>
              </a:rPr>
              <a:t>19</a:t>
            </a:fld>
            <a:endParaRPr lang="en">
              <a:solidFill>
                <a:schemeClr val="bg2"/>
              </a:solidFill>
            </a:endParaRPr>
          </a:p>
        </p:txBody>
      </p:sp>
      <p:sp>
        <p:nvSpPr>
          <p:cNvPr id="5" name="Text Placeholder 2">
            <a:extLst>
              <a:ext uri="{FF2B5EF4-FFF2-40B4-BE49-F238E27FC236}">
                <a16:creationId xmlns:a16="http://schemas.microsoft.com/office/drawing/2014/main" id="{CCE17490-1128-4D63-91C6-1122B810D7C7}"/>
              </a:ext>
            </a:extLst>
          </p:cNvPr>
          <p:cNvSpPr txBox="1">
            <a:spLocks/>
          </p:cNvSpPr>
          <p:nvPr/>
        </p:nvSpPr>
        <p:spPr>
          <a:xfrm>
            <a:off x="2797153" y="2947252"/>
            <a:ext cx="2653805" cy="142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sz="1400" dirty="0">
                <a:solidFill>
                  <a:schemeClr val="bg2"/>
                </a:solidFill>
              </a:rPr>
              <a:t>Emoji Converter</a:t>
            </a:r>
          </a:p>
          <a:p>
            <a:r>
              <a:rPr lang="en-US" sz="1400" dirty="0">
                <a:solidFill>
                  <a:schemeClr val="bg2"/>
                </a:solidFill>
              </a:rPr>
              <a:t>Tokenization</a:t>
            </a:r>
          </a:p>
          <a:p>
            <a:r>
              <a:rPr lang="en-US" sz="1400" dirty="0">
                <a:solidFill>
                  <a:schemeClr val="bg2"/>
                </a:solidFill>
              </a:rPr>
              <a:t>Lemmatization</a:t>
            </a:r>
          </a:p>
          <a:p>
            <a:r>
              <a:rPr lang="en-US" sz="1400" dirty="0" err="1">
                <a:solidFill>
                  <a:schemeClr val="bg2"/>
                </a:solidFill>
              </a:rPr>
              <a:t>Stopwords</a:t>
            </a:r>
            <a:endParaRPr lang="en-IN" sz="1400" dirty="0">
              <a:solidFill>
                <a:schemeClr val="bg2"/>
              </a:solidFill>
            </a:endParaRPr>
          </a:p>
        </p:txBody>
      </p:sp>
      <p:pic>
        <p:nvPicPr>
          <p:cNvPr id="10" name="Picture 8" descr="Drawn Arrow Curved - Hand Drawn Curved Arrow, Cliparts &amp; Cartoons - Jing.fm">
            <a:extLst>
              <a:ext uri="{FF2B5EF4-FFF2-40B4-BE49-F238E27FC236}">
                <a16:creationId xmlns:a16="http://schemas.microsoft.com/office/drawing/2014/main" id="{96FD09BD-BA86-4BE7-B1C4-D3C8D6500CC9}"/>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11496887">
            <a:off x="2539053" y="2509630"/>
            <a:ext cx="851245" cy="337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D13C1D-5AD0-4E9E-B2AE-EA8395EA62C4}"/>
              </a:ext>
            </a:extLst>
          </p:cNvPr>
          <p:cNvSpPr txBox="1"/>
          <p:nvPr/>
        </p:nvSpPr>
        <p:spPr>
          <a:xfrm>
            <a:off x="894097" y="1911464"/>
            <a:ext cx="3239386" cy="369332"/>
          </a:xfrm>
          <a:prstGeom prst="rect">
            <a:avLst/>
          </a:prstGeom>
          <a:noFill/>
        </p:spPr>
        <p:txBody>
          <a:bodyPr wrap="square" rtlCol="0">
            <a:spAutoFit/>
          </a:bodyPr>
          <a:lstStyle/>
          <a:p>
            <a:r>
              <a:rPr lang="en-US" sz="1800" dirty="0">
                <a:latin typeface="Lato" panose="020B0604020202020204" charset="0"/>
              </a:rPr>
              <a:t>Feature Extraction:</a:t>
            </a:r>
            <a:endParaRPr lang="en-IN" sz="1800" dirty="0">
              <a:latin typeface="Lato" panose="020B0604020202020204" charset="0"/>
            </a:endParaRPr>
          </a:p>
        </p:txBody>
      </p:sp>
    </p:spTree>
    <p:extLst>
      <p:ext uri="{BB962C8B-B14F-4D97-AF65-F5344CB8AC3E}">
        <p14:creationId xmlns:p14="http://schemas.microsoft.com/office/powerpoint/2010/main" val="113156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Emotion</a:t>
            </a:r>
            <a:endParaRPr/>
          </a:p>
        </p:txBody>
      </p:sp>
      <p:sp>
        <p:nvSpPr>
          <p:cNvPr id="93" name="Google Shape;93;p14"/>
          <p:cNvSpPr txBox="1">
            <a:spLocks noGrp="1"/>
          </p:cNvSpPr>
          <p:nvPr>
            <p:ph type="body" idx="1"/>
          </p:nvPr>
        </p:nvSpPr>
        <p:spPr>
          <a:xfrm>
            <a:off x="4572000" y="2078875"/>
            <a:ext cx="3846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solidFill>
                  <a:srgbClr val="202124"/>
                </a:solidFill>
                <a:highlight>
                  <a:srgbClr val="FFFFFF"/>
                </a:highlight>
              </a:rPr>
              <a:t>In </a:t>
            </a:r>
            <a:r>
              <a:rPr lang="en" sz="1400" b="1">
                <a:solidFill>
                  <a:srgbClr val="202124"/>
                </a:solidFill>
                <a:highlight>
                  <a:srgbClr val="FFFFFF"/>
                </a:highlight>
              </a:rPr>
              <a:t>psychology</a:t>
            </a:r>
            <a:r>
              <a:rPr lang="en" sz="1400">
                <a:solidFill>
                  <a:srgbClr val="202124"/>
                </a:solidFill>
                <a:highlight>
                  <a:srgbClr val="FFFFFF"/>
                </a:highlight>
              </a:rPr>
              <a:t>, </a:t>
            </a:r>
            <a:r>
              <a:rPr lang="en" sz="1400" b="1">
                <a:solidFill>
                  <a:srgbClr val="202124"/>
                </a:solidFill>
                <a:highlight>
                  <a:srgbClr val="FFFFFF"/>
                </a:highlight>
              </a:rPr>
              <a:t>emotion</a:t>
            </a:r>
            <a:r>
              <a:rPr lang="en" sz="1400">
                <a:solidFill>
                  <a:srgbClr val="202124"/>
                </a:solidFill>
                <a:highlight>
                  <a:srgbClr val="FFFFFF"/>
                </a:highlight>
              </a:rPr>
              <a:t> is often </a:t>
            </a:r>
            <a:r>
              <a:rPr lang="en" sz="1400" b="1">
                <a:solidFill>
                  <a:srgbClr val="202124"/>
                </a:solidFill>
                <a:highlight>
                  <a:srgbClr val="FFFFFF"/>
                </a:highlight>
              </a:rPr>
              <a:t>defined</a:t>
            </a:r>
            <a:r>
              <a:rPr lang="en" sz="1400">
                <a:solidFill>
                  <a:srgbClr val="202124"/>
                </a:solidFill>
                <a:highlight>
                  <a:srgbClr val="FFFFFF"/>
                </a:highlight>
              </a:rPr>
              <a:t> as a complex state of feeling that results in physical and </a:t>
            </a:r>
            <a:r>
              <a:rPr lang="en" sz="1400" b="1">
                <a:solidFill>
                  <a:srgbClr val="202124"/>
                </a:solidFill>
                <a:highlight>
                  <a:srgbClr val="FFFFFF"/>
                </a:highlight>
              </a:rPr>
              <a:t>psychological</a:t>
            </a:r>
            <a:r>
              <a:rPr lang="en" sz="1400">
                <a:solidFill>
                  <a:srgbClr val="202124"/>
                </a:solidFill>
                <a:highlight>
                  <a:srgbClr val="FFFFFF"/>
                </a:highlight>
              </a:rPr>
              <a:t> changes that influence thought and behavior.</a:t>
            </a:r>
            <a:endParaRPr sz="1500"/>
          </a:p>
        </p:txBody>
      </p:sp>
      <p:sp>
        <p:nvSpPr>
          <p:cNvPr id="94" name="Google Shape;9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95" name="Google Shape;95;p14"/>
          <p:cNvPicPr preferRelativeResize="0"/>
          <p:nvPr/>
        </p:nvPicPr>
        <p:blipFill>
          <a:blip r:embed="rId3">
            <a:alphaModFix/>
          </a:blip>
          <a:stretch>
            <a:fillRect/>
          </a:stretch>
        </p:blipFill>
        <p:spPr>
          <a:xfrm>
            <a:off x="1307300" y="1987837"/>
            <a:ext cx="2443176" cy="2443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5D2F-54CF-4AB2-8024-65CD371AADE1}"/>
              </a:ext>
            </a:extLst>
          </p:cNvPr>
          <p:cNvSpPr>
            <a:spLocks noGrp="1"/>
          </p:cNvSpPr>
          <p:nvPr>
            <p:ph type="title"/>
          </p:nvPr>
        </p:nvSpPr>
        <p:spPr/>
        <p:txBody>
          <a:bodyPr>
            <a:normAutofit fontScale="90000"/>
          </a:bodyPr>
          <a:lstStyle/>
          <a:p>
            <a:r>
              <a:rPr lang="en" dirty="0">
                <a:solidFill>
                  <a:schemeClr val="bg2"/>
                </a:solidFill>
              </a:rPr>
              <a:t>Proposed Methodology</a:t>
            </a:r>
            <a:endParaRPr lang="en-IN" dirty="0"/>
          </a:p>
        </p:txBody>
      </p:sp>
      <p:sp>
        <p:nvSpPr>
          <p:cNvPr id="4" name="Slide Number Placeholder 3">
            <a:extLst>
              <a:ext uri="{FF2B5EF4-FFF2-40B4-BE49-F238E27FC236}">
                <a16:creationId xmlns:a16="http://schemas.microsoft.com/office/drawing/2014/main" id="{0E5AC58B-7BA3-420C-91E5-DEE94D90A8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TextBox 4">
            <a:extLst>
              <a:ext uri="{FF2B5EF4-FFF2-40B4-BE49-F238E27FC236}">
                <a16:creationId xmlns:a16="http://schemas.microsoft.com/office/drawing/2014/main" id="{30306121-79C3-4BBF-9498-98252A58949E}"/>
              </a:ext>
            </a:extLst>
          </p:cNvPr>
          <p:cNvSpPr txBox="1"/>
          <p:nvPr/>
        </p:nvSpPr>
        <p:spPr>
          <a:xfrm>
            <a:off x="984956" y="3686330"/>
            <a:ext cx="205595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Lato" panose="020B0604020202020204" charset="0"/>
              </a:rPr>
              <a:t>Weighted Words</a:t>
            </a:r>
            <a:endParaRPr lang="en-IN" sz="1600" dirty="0">
              <a:latin typeface="Lato" panose="020B0604020202020204" charset="0"/>
            </a:endParaRPr>
          </a:p>
        </p:txBody>
      </p:sp>
      <p:pic>
        <p:nvPicPr>
          <p:cNvPr id="6" name="Picture 6" descr="Free Curved Arrow Clip Art with No Background - ClipartKey">
            <a:extLst>
              <a:ext uri="{FF2B5EF4-FFF2-40B4-BE49-F238E27FC236}">
                <a16:creationId xmlns:a16="http://schemas.microsoft.com/office/drawing/2014/main" id="{5B670E17-7A32-482B-969C-88E6CB7AEA0D}"/>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1295171">
            <a:off x="2836742" y="2766036"/>
            <a:ext cx="893728" cy="5724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Curved Arrow Clip Art with No Background - ClipartKey">
            <a:extLst>
              <a:ext uri="{FF2B5EF4-FFF2-40B4-BE49-F238E27FC236}">
                <a16:creationId xmlns:a16="http://schemas.microsoft.com/office/drawing/2014/main" id="{15CDAD1E-DCFA-494E-AA22-C9C5660D105C}"/>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1295171">
            <a:off x="2824256" y="3942109"/>
            <a:ext cx="893728" cy="572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3A32C3-4785-474A-8E27-64887A665B00}"/>
              </a:ext>
            </a:extLst>
          </p:cNvPr>
          <p:cNvSpPr txBox="1"/>
          <p:nvPr/>
        </p:nvSpPr>
        <p:spPr>
          <a:xfrm>
            <a:off x="4097077" y="2712923"/>
            <a:ext cx="3650514" cy="523220"/>
          </a:xfrm>
          <a:prstGeom prst="rect">
            <a:avLst/>
          </a:prstGeom>
          <a:noFill/>
        </p:spPr>
        <p:txBody>
          <a:bodyPr wrap="square" rtlCol="0">
            <a:spAutoFit/>
          </a:bodyPr>
          <a:lstStyle/>
          <a:p>
            <a:r>
              <a:rPr lang="en-US" dirty="0">
                <a:latin typeface="Lato" panose="020B0604020202020204" charset="0"/>
              </a:rPr>
              <a:t>Word2Vec – </a:t>
            </a:r>
            <a:r>
              <a:rPr lang="en-IN" dirty="0">
                <a:latin typeface="Lato" panose="020B0604020202020204" charset="0"/>
              </a:rPr>
              <a:t>crawl-300d-2M.vec</a:t>
            </a:r>
          </a:p>
          <a:p>
            <a:r>
              <a:rPr lang="en-IN" dirty="0">
                <a:latin typeface="Lato" panose="020B0604020202020204" charset="0"/>
              </a:rPr>
              <a:t>For Deep Learning</a:t>
            </a:r>
          </a:p>
        </p:txBody>
      </p:sp>
      <p:sp>
        <p:nvSpPr>
          <p:cNvPr id="9" name="TextBox 8">
            <a:extLst>
              <a:ext uri="{FF2B5EF4-FFF2-40B4-BE49-F238E27FC236}">
                <a16:creationId xmlns:a16="http://schemas.microsoft.com/office/drawing/2014/main" id="{026081A5-6D1C-4472-B6E8-2777AFFCCA6F}"/>
              </a:ext>
            </a:extLst>
          </p:cNvPr>
          <p:cNvSpPr txBox="1"/>
          <p:nvPr/>
        </p:nvSpPr>
        <p:spPr>
          <a:xfrm>
            <a:off x="4097077" y="3887238"/>
            <a:ext cx="3919871" cy="523220"/>
          </a:xfrm>
          <a:prstGeom prst="rect">
            <a:avLst/>
          </a:prstGeom>
          <a:noFill/>
        </p:spPr>
        <p:txBody>
          <a:bodyPr wrap="square" rtlCol="0">
            <a:spAutoFit/>
          </a:bodyPr>
          <a:lstStyle/>
          <a:p>
            <a:r>
              <a:rPr lang="en-US" dirty="0">
                <a:latin typeface="Lato" panose="020B0604020202020204" charset="0"/>
              </a:rPr>
              <a:t>Term Frequency-Inverse Document Frequency</a:t>
            </a:r>
          </a:p>
          <a:p>
            <a:r>
              <a:rPr lang="en-US" dirty="0">
                <a:latin typeface="Lato" panose="020B0604020202020204" charset="0"/>
              </a:rPr>
              <a:t>For Machine Learning</a:t>
            </a:r>
            <a:endParaRPr lang="en-IN" dirty="0">
              <a:latin typeface="Lato" panose="020B0604020202020204" charset="0"/>
            </a:endParaRPr>
          </a:p>
        </p:txBody>
      </p:sp>
      <p:sp>
        <p:nvSpPr>
          <p:cNvPr id="14" name="TextBox 13">
            <a:extLst>
              <a:ext uri="{FF2B5EF4-FFF2-40B4-BE49-F238E27FC236}">
                <a16:creationId xmlns:a16="http://schemas.microsoft.com/office/drawing/2014/main" id="{78252D2A-E9BC-47ED-83B5-A4582BFA0AB0}"/>
              </a:ext>
            </a:extLst>
          </p:cNvPr>
          <p:cNvSpPr txBox="1"/>
          <p:nvPr/>
        </p:nvSpPr>
        <p:spPr>
          <a:xfrm>
            <a:off x="984956" y="2503282"/>
            <a:ext cx="205595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Lato" panose="020B0604020202020204" charset="0"/>
              </a:rPr>
              <a:t>Word Embedding</a:t>
            </a:r>
            <a:endParaRPr lang="en-IN" sz="1600" dirty="0">
              <a:latin typeface="Lato" panose="020B0604020202020204" charset="0"/>
            </a:endParaRPr>
          </a:p>
        </p:txBody>
      </p:sp>
    </p:spTree>
    <p:extLst>
      <p:ext uri="{BB962C8B-B14F-4D97-AF65-F5344CB8AC3E}">
        <p14:creationId xmlns:p14="http://schemas.microsoft.com/office/powerpoint/2010/main" val="1300350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6A50-C6C2-4BE9-AAEC-6EAB2A467728}"/>
              </a:ext>
            </a:extLst>
          </p:cNvPr>
          <p:cNvSpPr>
            <a:spLocks noGrp="1"/>
          </p:cNvSpPr>
          <p:nvPr>
            <p:ph type="title"/>
          </p:nvPr>
        </p:nvSpPr>
        <p:spPr>
          <a:xfrm>
            <a:off x="727650" y="1335241"/>
            <a:ext cx="7688700" cy="535200"/>
          </a:xfrm>
        </p:spPr>
        <p:txBody>
          <a:bodyPr>
            <a:normAutofit fontScale="90000"/>
          </a:bodyPr>
          <a:lstStyle/>
          <a:p>
            <a:r>
              <a:rPr lang="en" dirty="0">
                <a:solidFill>
                  <a:schemeClr val="bg2"/>
                </a:solidFill>
              </a:rPr>
              <a:t>Proposed Methodology</a:t>
            </a:r>
            <a:endParaRPr lang="en-IN" dirty="0"/>
          </a:p>
        </p:txBody>
      </p:sp>
      <p:sp>
        <p:nvSpPr>
          <p:cNvPr id="3" name="Text Placeholder 2">
            <a:extLst>
              <a:ext uri="{FF2B5EF4-FFF2-40B4-BE49-F238E27FC236}">
                <a16:creationId xmlns:a16="http://schemas.microsoft.com/office/drawing/2014/main" id="{7E9EAA92-93B0-4C1C-AE95-1490D146A792}"/>
              </a:ext>
            </a:extLst>
          </p:cNvPr>
          <p:cNvSpPr>
            <a:spLocks noGrp="1"/>
          </p:cNvSpPr>
          <p:nvPr>
            <p:ph type="body" idx="1"/>
          </p:nvPr>
        </p:nvSpPr>
        <p:spPr>
          <a:xfrm>
            <a:off x="729450" y="2078875"/>
            <a:ext cx="2134252" cy="492875"/>
          </a:xfrm>
        </p:spPr>
        <p:txBody>
          <a:bodyPr>
            <a:noAutofit/>
          </a:bodyPr>
          <a:lstStyle/>
          <a:p>
            <a:pPr marL="146050" indent="0">
              <a:buNone/>
            </a:pPr>
            <a:r>
              <a:rPr lang="en-US" sz="1800" dirty="0">
                <a:solidFill>
                  <a:schemeClr val="bg2"/>
                </a:solidFill>
              </a:rPr>
              <a:t>Learning Models:</a:t>
            </a:r>
            <a:endParaRPr lang="en-IN" sz="1800" dirty="0">
              <a:solidFill>
                <a:schemeClr val="bg2"/>
              </a:solidFill>
            </a:endParaRPr>
          </a:p>
        </p:txBody>
      </p:sp>
      <p:sp>
        <p:nvSpPr>
          <p:cNvPr id="4" name="Slide Number Placeholder 3">
            <a:extLst>
              <a:ext uri="{FF2B5EF4-FFF2-40B4-BE49-F238E27FC236}">
                <a16:creationId xmlns:a16="http://schemas.microsoft.com/office/drawing/2014/main" id="{3AF2DF73-4033-4F1E-A8EF-57A0A06AD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470AC79F-318A-46DD-A66A-0A2BD2A976E0}"/>
              </a:ext>
            </a:extLst>
          </p:cNvPr>
          <p:cNvSpPr txBox="1"/>
          <p:nvPr/>
        </p:nvSpPr>
        <p:spPr>
          <a:xfrm>
            <a:off x="1750827" y="2723326"/>
            <a:ext cx="2225749" cy="307777"/>
          </a:xfrm>
          <a:prstGeom prst="rect">
            <a:avLst/>
          </a:prstGeom>
          <a:noFill/>
        </p:spPr>
        <p:txBody>
          <a:bodyPr wrap="square" rtlCol="0">
            <a:spAutoFit/>
          </a:bodyPr>
          <a:lstStyle/>
          <a:p>
            <a:r>
              <a:rPr lang="en-US" dirty="0">
                <a:latin typeface="Lato" panose="020B0604020202020204" charset="0"/>
              </a:rPr>
              <a:t>Machine Learning</a:t>
            </a:r>
            <a:endParaRPr lang="en-IN" dirty="0">
              <a:latin typeface="Lato" panose="020B0604020202020204" charset="0"/>
            </a:endParaRPr>
          </a:p>
        </p:txBody>
      </p:sp>
      <p:sp>
        <p:nvSpPr>
          <p:cNvPr id="6" name="TextBox 5">
            <a:extLst>
              <a:ext uri="{FF2B5EF4-FFF2-40B4-BE49-F238E27FC236}">
                <a16:creationId xmlns:a16="http://schemas.microsoft.com/office/drawing/2014/main" id="{F7E7D228-4DE8-4DC9-B5F5-9B77F976A89C}"/>
              </a:ext>
            </a:extLst>
          </p:cNvPr>
          <p:cNvSpPr txBox="1"/>
          <p:nvPr/>
        </p:nvSpPr>
        <p:spPr>
          <a:xfrm>
            <a:off x="4965404" y="2723325"/>
            <a:ext cx="2225749" cy="307777"/>
          </a:xfrm>
          <a:prstGeom prst="rect">
            <a:avLst/>
          </a:prstGeom>
          <a:noFill/>
        </p:spPr>
        <p:txBody>
          <a:bodyPr wrap="square" rtlCol="0">
            <a:spAutoFit/>
          </a:bodyPr>
          <a:lstStyle/>
          <a:p>
            <a:r>
              <a:rPr lang="en-US" dirty="0">
                <a:latin typeface="Lato" panose="020B0604020202020204" charset="0"/>
              </a:rPr>
              <a:t>Deep Learning</a:t>
            </a:r>
            <a:endParaRPr lang="en-IN" dirty="0">
              <a:latin typeface="Lato" panose="020B0604020202020204" charset="0"/>
            </a:endParaRPr>
          </a:p>
        </p:txBody>
      </p:sp>
      <p:sp>
        <p:nvSpPr>
          <p:cNvPr id="7" name="TextBox 6">
            <a:extLst>
              <a:ext uri="{FF2B5EF4-FFF2-40B4-BE49-F238E27FC236}">
                <a16:creationId xmlns:a16="http://schemas.microsoft.com/office/drawing/2014/main" id="{602A80DA-FE8F-47BB-A3D3-F8A6F1AE8B41}"/>
              </a:ext>
            </a:extLst>
          </p:cNvPr>
          <p:cNvSpPr txBox="1"/>
          <p:nvPr/>
        </p:nvSpPr>
        <p:spPr>
          <a:xfrm>
            <a:off x="1750826" y="3070911"/>
            <a:ext cx="291610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B0604020202020204" charset="0"/>
              </a:rPr>
              <a:t>Support Vector Machine(SVM)</a:t>
            </a:r>
          </a:p>
          <a:p>
            <a:pPr marL="285750" indent="-285750">
              <a:buFont typeface="Arial" panose="020B0604020202020204" pitchFamily="34" charset="0"/>
              <a:buChar char="•"/>
            </a:pPr>
            <a:r>
              <a:rPr lang="en-US" dirty="0">
                <a:latin typeface="Lato" panose="020B0604020202020204" charset="0"/>
              </a:rPr>
              <a:t>Decision Tree(DT)</a:t>
            </a:r>
          </a:p>
          <a:p>
            <a:pPr marL="285750" indent="-285750">
              <a:buFont typeface="Arial" panose="020B0604020202020204" pitchFamily="34" charset="0"/>
              <a:buChar char="•"/>
            </a:pPr>
            <a:r>
              <a:rPr lang="en-US" dirty="0">
                <a:latin typeface="Lato" panose="020B0604020202020204" charset="0"/>
              </a:rPr>
              <a:t>Random Forest(RF)</a:t>
            </a:r>
          </a:p>
          <a:p>
            <a:pPr marL="285750" indent="-285750">
              <a:buFont typeface="Arial" panose="020B0604020202020204" pitchFamily="34" charset="0"/>
              <a:buChar char="•"/>
            </a:pPr>
            <a:r>
              <a:rPr lang="en-US" dirty="0">
                <a:latin typeface="Lato" panose="020B0604020202020204" charset="0"/>
              </a:rPr>
              <a:t>Naive Bayes(NB)</a:t>
            </a:r>
          </a:p>
        </p:txBody>
      </p:sp>
      <p:sp>
        <p:nvSpPr>
          <p:cNvPr id="8" name="TextBox 7">
            <a:extLst>
              <a:ext uri="{FF2B5EF4-FFF2-40B4-BE49-F238E27FC236}">
                <a16:creationId xmlns:a16="http://schemas.microsoft.com/office/drawing/2014/main" id="{84C4AB5E-68C6-430B-A196-B22CFCD70ED6}"/>
              </a:ext>
            </a:extLst>
          </p:cNvPr>
          <p:cNvSpPr txBox="1"/>
          <p:nvPr/>
        </p:nvSpPr>
        <p:spPr>
          <a:xfrm>
            <a:off x="4965403" y="3031102"/>
            <a:ext cx="3278373"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B0604020202020204" charset="0"/>
              </a:rPr>
              <a:t>Gated Recurrent Unit(GRU)</a:t>
            </a:r>
          </a:p>
          <a:p>
            <a:pPr marL="285750" indent="-285750">
              <a:buFont typeface="Arial" panose="020B0604020202020204" pitchFamily="34" charset="0"/>
              <a:buChar char="•"/>
            </a:pPr>
            <a:r>
              <a:rPr lang="en-US" dirty="0">
                <a:latin typeface="Lato" panose="020B0604020202020204" charset="0"/>
              </a:rPr>
              <a:t>Bi-directional GRU</a:t>
            </a:r>
          </a:p>
          <a:p>
            <a:pPr marL="285750" indent="-285750">
              <a:buFont typeface="Arial" panose="020B0604020202020204" pitchFamily="34" charset="0"/>
              <a:buChar char="•"/>
            </a:pPr>
            <a:r>
              <a:rPr lang="en-US" dirty="0">
                <a:latin typeface="Lato" panose="020B0604020202020204" charset="0"/>
              </a:rPr>
              <a:t>Convolution Neural Network(CNN)</a:t>
            </a:r>
            <a:endParaRPr lang="en-IN" dirty="0">
              <a:latin typeface="Lato" panose="020B0604020202020204" charset="0"/>
            </a:endParaRPr>
          </a:p>
        </p:txBody>
      </p:sp>
      <p:pic>
        <p:nvPicPr>
          <p:cNvPr id="9" name="Picture 8" descr="Free Curved Arrow Clip Art with No Background - ClipartKey">
            <a:extLst>
              <a:ext uri="{FF2B5EF4-FFF2-40B4-BE49-F238E27FC236}">
                <a16:creationId xmlns:a16="http://schemas.microsoft.com/office/drawing/2014/main" id="{F7989D47-1640-4D4C-9495-941A2E0E7922}"/>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2826316">
            <a:off x="1008498" y="2591612"/>
            <a:ext cx="640563" cy="410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Drawn Arrow Curved - Hand Drawn Curved Arrow, Cliparts &amp; Cartoons - Jing.fm">
            <a:extLst>
              <a:ext uri="{FF2B5EF4-FFF2-40B4-BE49-F238E27FC236}">
                <a16:creationId xmlns:a16="http://schemas.microsoft.com/office/drawing/2014/main" id="{774E7AD3-72D5-4BBA-AA6A-1361407E939D}"/>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rot="11087348">
            <a:off x="2966483" y="1893658"/>
            <a:ext cx="1675632" cy="66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17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DF31-4E92-4B32-82CD-8CE8DBCDAA23}"/>
              </a:ext>
            </a:extLst>
          </p:cNvPr>
          <p:cNvSpPr>
            <a:spLocks noGrp="1"/>
          </p:cNvSpPr>
          <p:nvPr>
            <p:ph type="title"/>
          </p:nvPr>
        </p:nvSpPr>
        <p:spPr/>
        <p:txBody>
          <a:bodyPr>
            <a:normAutofit fontScale="90000"/>
          </a:bodyPr>
          <a:lstStyle/>
          <a:p>
            <a:r>
              <a:rPr lang="en" dirty="0">
                <a:solidFill>
                  <a:schemeClr val="bg2"/>
                </a:solidFill>
              </a:rPr>
              <a:t>Proposed Methodology</a:t>
            </a:r>
            <a:endParaRPr lang="en-IN" dirty="0"/>
          </a:p>
        </p:txBody>
      </p:sp>
      <p:sp>
        <p:nvSpPr>
          <p:cNvPr id="3" name="Text Placeholder 2">
            <a:extLst>
              <a:ext uri="{FF2B5EF4-FFF2-40B4-BE49-F238E27FC236}">
                <a16:creationId xmlns:a16="http://schemas.microsoft.com/office/drawing/2014/main" id="{CF93A81C-3883-45E2-A602-AA3CAFB874EC}"/>
              </a:ext>
            </a:extLst>
          </p:cNvPr>
          <p:cNvSpPr>
            <a:spLocks noGrp="1"/>
          </p:cNvSpPr>
          <p:nvPr>
            <p:ph type="body" idx="1"/>
          </p:nvPr>
        </p:nvSpPr>
        <p:spPr/>
        <p:txBody>
          <a:bodyPr/>
          <a:lstStyle/>
          <a:p>
            <a:pPr marL="146050" indent="0">
              <a:buNone/>
            </a:pPr>
            <a:r>
              <a:rPr lang="en-US" dirty="0">
                <a:solidFill>
                  <a:schemeClr val="bg2"/>
                </a:solidFill>
              </a:rPr>
              <a:t>Machine Learning approach:</a:t>
            </a:r>
          </a:p>
          <a:p>
            <a:pPr marL="146050" indent="0">
              <a:buNone/>
            </a:pPr>
            <a:endParaRPr lang="en-US" dirty="0">
              <a:solidFill>
                <a:schemeClr val="bg2"/>
              </a:solidFill>
            </a:endParaRPr>
          </a:p>
          <a:p>
            <a:pPr marL="146050" indent="0">
              <a:buNone/>
            </a:pPr>
            <a:r>
              <a:rPr lang="en-US" dirty="0">
                <a:solidFill>
                  <a:schemeClr val="bg2"/>
                </a:solidFill>
              </a:rPr>
              <a:t>	Pipeline( </a:t>
            </a:r>
            <a:r>
              <a:rPr lang="en-US" dirty="0" err="1">
                <a:solidFill>
                  <a:schemeClr val="bg2"/>
                </a:solidFill>
              </a:rPr>
              <a:t>CountVectorizer</a:t>
            </a:r>
            <a:r>
              <a:rPr lang="en-US" dirty="0">
                <a:solidFill>
                  <a:schemeClr val="bg2"/>
                </a:solidFill>
              </a:rPr>
              <a:t>, </a:t>
            </a:r>
            <a:r>
              <a:rPr lang="en-US" dirty="0" err="1">
                <a:solidFill>
                  <a:schemeClr val="bg2"/>
                </a:solidFill>
              </a:rPr>
              <a:t>TfidfTransformer</a:t>
            </a:r>
            <a:r>
              <a:rPr lang="en-US" dirty="0">
                <a:solidFill>
                  <a:schemeClr val="bg2"/>
                </a:solidFill>
              </a:rPr>
              <a:t>, ML Classifier)</a:t>
            </a:r>
          </a:p>
          <a:p>
            <a:pPr marL="146050" indent="0">
              <a:buNone/>
            </a:pPr>
            <a:r>
              <a:rPr lang="en-US" dirty="0">
                <a:solidFill>
                  <a:schemeClr val="bg2"/>
                </a:solidFill>
              </a:rPr>
              <a:t>	Fit the model</a:t>
            </a:r>
          </a:p>
          <a:p>
            <a:pPr marL="146050" indent="0">
              <a:buNone/>
            </a:pPr>
            <a:r>
              <a:rPr lang="en-US" dirty="0">
                <a:solidFill>
                  <a:schemeClr val="bg2"/>
                </a:solidFill>
              </a:rPr>
              <a:t>	Predict the Emotion</a:t>
            </a:r>
          </a:p>
          <a:p>
            <a:pPr marL="146050" indent="0">
              <a:buNone/>
            </a:pPr>
            <a:r>
              <a:rPr lang="en-US" dirty="0">
                <a:solidFill>
                  <a:schemeClr val="bg2"/>
                </a:solidFill>
              </a:rPr>
              <a:t>	Compare the predicted Emotion with Test case</a:t>
            </a:r>
            <a:endParaRPr lang="en-IN" dirty="0">
              <a:solidFill>
                <a:schemeClr val="bg2"/>
              </a:solidFill>
            </a:endParaRPr>
          </a:p>
        </p:txBody>
      </p:sp>
      <p:sp>
        <p:nvSpPr>
          <p:cNvPr id="4" name="Slide Number Placeholder 3">
            <a:extLst>
              <a:ext uri="{FF2B5EF4-FFF2-40B4-BE49-F238E27FC236}">
                <a16:creationId xmlns:a16="http://schemas.microsoft.com/office/drawing/2014/main" id="{E70A091E-D1B4-43F3-98FA-A75906B3F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7080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A51263-3778-4547-A849-179D7B2768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F45D74B8-8E82-4E3F-9C36-090E10BEE5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36726" y="1549193"/>
            <a:ext cx="4470548" cy="2902305"/>
          </a:xfrm>
          <a:prstGeom prst="rect">
            <a:avLst/>
          </a:prstGeom>
          <a:noFill/>
          <a:ln>
            <a:noFill/>
          </a:ln>
        </p:spPr>
      </p:pic>
    </p:spTree>
    <p:extLst>
      <p:ext uri="{BB962C8B-B14F-4D97-AF65-F5344CB8AC3E}">
        <p14:creationId xmlns:p14="http://schemas.microsoft.com/office/powerpoint/2010/main" val="306456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2F09-1300-4657-A405-5783DB3E87F5}"/>
              </a:ext>
            </a:extLst>
          </p:cNvPr>
          <p:cNvSpPr>
            <a:spLocks noGrp="1"/>
          </p:cNvSpPr>
          <p:nvPr>
            <p:ph type="title"/>
          </p:nvPr>
        </p:nvSpPr>
        <p:spPr/>
        <p:txBody>
          <a:bodyPr>
            <a:normAutofit fontScale="90000"/>
          </a:bodyPr>
          <a:lstStyle/>
          <a:p>
            <a:r>
              <a:rPr lang="en-US" dirty="0"/>
              <a:t>Proposed Methodology</a:t>
            </a:r>
            <a:endParaRPr lang="en-IN" dirty="0"/>
          </a:p>
        </p:txBody>
      </p:sp>
      <p:sp>
        <p:nvSpPr>
          <p:cNvPr id="3" name="Text Placeholder 2">
            <a:extLst>
              <a:ext uri="{FF2B5EF4-FFF2-40B4-BE49-F238E27FC236}">
                <a16:creationId xmlns:a16="http://schemas.microsoft.com/office/drawing/2014/main" id="{890C10EF-8D84-447B-A45C-686E4E5FC131}"/>
              </a:ext>
            </a:extLst>
          </p:cNvPr>
          <p:cNvSpPr>
            <a:spLocks noGrp="1"/>
          </p:cNvSpPr>
          <p:nvPr>
            <p:ph type="body" idx="1"/>
          </p:nvPr>
        </p:nvSpPr>
        <p:spPr/>
        <p:txBody>
          <a:bodyPr/>
          <a:lstStyle/>
          <a:p>
            <a:pPr marL="146050" indent="0">
              <a:buNone/>
            </a:pPr>
            <a:r>
              <a:rPr lang="en-US" dirty="0">
                <a:solidFill>
                  <a:schemeClr val="bg2"/>
                </a:solidFill>
              </a:rPr>
              <a:t>Deep Learning approach</a:t>
            </a:r>
          </a:p>
          <a:p>
            <a:pPr marL="146050" indent="0">
              <a:buNone/>
            </a:pPr>
            <a:endParaRPr lang="en-US" dirty="0">
              <a:solidFill>
                <a:schemeClr val="bg2"/>
              </a:solidFill>
            </a:endParaRPr>
          </a:p>
          <a:p>
            <a:pPr marL="146050" indent="0">
              <a:buNone/>
            </a:pPr>
            <a:r>
              <a:rPr lang="en-US" dirty="0">
                <a:solidFill>
                  <a:schemeClr val="bg2"/>
                </a:solidFill>
              </a:rPr>
              <a:t>	Embedding Layer</a:t>
            </a:r>
          </a:p>
          <a:p>
            <a:pPr marL="146050" indent="0">
              <a:buNone/>
            </a:pPr>
            <a:r>
              <a:rPr lang="en-US" dirty="0">
                <a:solidFill>
                  <a:schemeClr val="bg2"/>
                </a:solidFill>
              </a:rPr>
              <a:t>	Making the DL model</a:t>
            </a:r>
          </a:p>
          <a:p>
            <a:pPr marL="146050" indent="0">
              <a:buNone/>
            </a:pPr>
            <a:r>
              <a:rPr lang="en-US" dirty="0">
                <a:solidFill>
                  <a:schemeClr val="bg2"/>
                </a:solidFill>
              </a:rPr>
              <a:t>	Fit the model</a:t>
            </a:r>
          </a:p>
          <a:p>
            <a:pPr marL="146050" indent="0">
              <a:buNone/>
            </a:pPr>
            <a:r>
              <a:rPr lang="en-US" dirty="0">
                <a:solidFill>
                  <a:schemeClr val="bg2"/>
                </a:solidFill>
              </a:rPr>
              <a:t>	Predict the Emotions</a:t>
            </a:r>
            <a:endParaRPr lang="en-IN" dirty="0">
              <a:solidFill>
                <a:schemeClr val="bg2"/>
              </a:solidFill>
            </a:endParaRPr>
          </a:p>
        </p:txBody>
      </p:sp>
      <p:sp>
        <p:nvSpPr>
          <p:cNvPr id="4" name="Slide Number Placeholder 3">
            <a:extLst>
              <a:ext uri="{FF2B5EF4-FFF2-40B4-BE49-F238E27FC236}">
                <a16:creationId xmlns:a16="http://schemas.microsoft.com/office/drawing/2014/main" id="{F8A8CABA-B5DB-4F3C-9258-C78E43D55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11962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27B87C-61B3-47A8-B232-136E115E07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11" name="TextBox 10">
            <a:extLst>
              <a:ext uri="{FF2B5EF4-FFF2-40B4-BE49-F238E27FC236}">
                <a16:creationId xmlns:a16="http://schemas.microsoft.com/office/drawing/2014/main" id="{D246838D-AAAB-4084-99A3-5492CD0A6A35}"/>
              </a:ext>
            </a:extLst>
          </p:cNvPr>
          <p:cNvSpPr txBox="1"/>
          <p:nvPr/>
        </p:nvSpPr>
        <p:spPr>
          <a:xfrm>
            <a:off x="717841" y="2730002"/>
            <a:ext cx="1706382" cy="276999"/>
          </a:xfrm>
          <a:prstGeom prst="rect">
            <a:avLst/>
          </a:prstGeom>
          <a:noFill/>
        </p:spPr>
        <p:txBody>
          <a:bodyPr wrap="square" rtlCol="0">
            <a:spAutoFit/>
          </a:bodyPr>
          <a:lstStyle/>
          <a:p>
            <a:r>
              <a:rPr lang="en-US" sz="1200" dirty="0">
                <a:latin typeface="Lato" panose="020B0604020202020204" charset="0"/>
              </a:rPr>
              <a:t>Bidirectional GRU</a:t>
            </a:r>
            <a:endParaRPr lang="en-IN" sz="1200" dirty="0">
              <a:latin typeface="Lato" panose="020B0604020202020204" charset="0"/>
            </a:endParaRPr>
          </a:p>
        </p:txBody>
      </p:sp>
      <p:sp>
        <p:nvSpPr>
          <p:cNvPr id="12" name="TextBox 11">
            <a:extLst>
              <a:ext uri="{FF2B5EF4-FFF2-40B4-BE49-F238E27FC236}">
                <a16:creationId xmlns:a16="http://schemas.microsoft.com/office/drawing/2014/main" id="{90F31256-D2A7-4EE9-BB6E-21D3E23991EA}"/>
              </a:ext>
            </a:extLst>
          </p:cNvPr>
          <p:cNvSpPr txBox="1"/>
          <p:nvPr/>
        </p:nvSpPr>
        <p:spPr>
          <a:xfrm>
            <a:off x="7664431" y="2744024"/>
            <a:ext cx="612871" cy="276999"/>
          </a:xfrm>
          <a:prstGeom prst="rect">
            <a:avLst/>
          </a:prstGeom>
          <a:noFill/>
        </p:spPr>
        <p:txBody>
          <a:bodyPr wrap="square" rtlCol="0">
            <a:spAutoFit/>
          </a:bodyPr>
          <a:lstStyle/>
          <a:p>
            <a:r>
              <a:rPr lang="en-US" sz="1200" dirty="0">
                <a:latin typeface="Lato" panose="020B0604020202020204" charset="0"/>
              </a:rPr>
              <a:t> GRU</a:t>
            </a:r>
            <a:endParaRPr lang="en-IN" sz="1200" dirty="0">
              <a:latin typeface="Lato" panose="020B0604020202020204" charset="0"/>
            </a:endParaRPr>
          </a:p>
        </p:txBody>
      </p:sp>
      <p:sp>
        <p:nvSpPr>
          <p:cNvPr id="13" name="TextBox 12">
            <a:extLst>
              <a:ext uri="{FF2B5EF4-FFF2-40B4-BE49-F238E27FC236}">
                <a16:creationId xmlns:a16="http://schemas.microsoft.com/office/drawing/2014/main" id="{F6A2BBDD-0867-4C53-8FCC-F9EC8294B6A9}"/>
              </a:ext>
            </a:extLst>
          </p:cNvPr>
          <p:cNvSpPr txBox="1"/>
          <p:nvPr/>
        </p:nvSpPr>
        <p:spPr>
          <a:xfrm>
            <a:off x="4373526" y="4563410"/>
            <a:ext cx="548700" cy="276999"/>
          </a:xfrm>
          <a:prstGeom prst="rect">
            <a:avLst/>
          </a:prstGeom>
          <a:noFill/>
        </p:spPr>
        <p:txBody>
          <a:bodyPr wrap="square" rtlCol="0">
            <a:spAutoFit/>
          </a:bodyPr>
          <a:lstStyle/>
          <a:p>
            <a:r>
              <a:rPr lang="en-US" sz="1200" dirty="0">
                <a:latin typeface="Lato" panose="020B0604020202020204" charset="0"/>
              </a:rPr>
              <a:t>CNN</a:t>
            </a:r>
            <a:endParaRPr lang="en-IN" sz="1200" dirty="0">
              <a:latin typeface="Lato" panose="020B0604020202020204" charset="0"/>
            </a:endParaRPr>
          </a:p>
        </p:txBody>
      </p:sp>
      <p:pic>
        <p:nvPicPr>
          <p:cNvPr id="6" name="Picture 5">
            <a:extLst>
              <a:ext uri="{FF2B5EF4-FFF2-40B4-BE49-F238E27FC236}">
                <a16:creationId xmlns:a16="http://schemas.microsoft.com/office/drawing/2014/main" id="{85D0FD97-87A4-44CC-885A-9EEBFE041D8A}"/>
              </a:ext>
            </a:extLst>
          </p:cNvPr>
          <p:cNvPicPr>
            <a:picLocks noChangeAspect="1"/>
          </p:cNvPicPr>
          <p:nvPr/>
        </p:nvPicPr>
        <p:blipFill>
          <a:blip r:embed="rId2"/>
          <a:stretch>
            <a:fillRect/>
          </a:stretch>
        </p:blipFill>
        <p:spPr>
          <a:xfrm>
            <a:off x="767545" y="1415496"/>
            <a:ext cx="2785824" cy="1179116"/>
          </a:xfrm>
          <a:prstGeom prst="rect">
            <a:avLst/>
          </a:prstGeom>
        </p:spPr>
      </p:pic>
      <p:pic>
        <p:nvPicPr>
          <p:cNvPr id="8" name="Picture 7">
            <a:extLst>
              <a:ext uri="{FF2B5EF4-FFF2-40B4-BE49-F238E27FC236}">
                <a16:creationId xmlns:a16="http://schemas.microsoft.com/office/drawing/2014/main" id="{59E8BFE7-99E0-4974-AA8C-AD04CB6BA626}"/>
              </a:ext>
            </a:extLst>
          </p:cNvPr>
          <p:cNvPicPr>
            <a:picLocks noChangeAspect="1"/>
          </p:cNvPicPr>
          <p:nvPr/>
        </p:nvPicPr>
        <p:blipFill>
          <a:blip r:embed="rId3"/>
          <a:stretch>
            <a:fillRect/>
          </a:stretch>
        </p:blipFill>
        <p:spPr>
          <a:xfrm>
            <a:off x="5330456" y="1458561"/>
            <a:ext cx="3095703" cy="1285463"/>
          </a:xfrm>
          <a:prstGeom prst="rect">
            <a:avLst/>
          </a:prstGeom>
        </p:spPr>
      </p:pic>
      <p:pic>
        <p:nvPicPr>
          <p:cNvPr id="10" name="Picture 9">
            <a:extLst>
              <a:ext uri="{FF2B5EF4-FFF2-40B4-BE49-F238E27FC236}">
                <a16:creationId xmlns:a16="http://schemas.microsoft.com/office/drawing/2014/main" id="{B948361B-D696-40DF-BE9A-882F15159B0D}"/>
              </a:ext>
            </a:extLst>
          </p:cNvPr>
          <p:cNvPicPr>
            <a:picLocks noChangeAspect="1"/>
          </p:cNvPicPr>
          <p:nvPr/>
        </p:nvPicPr>
        <p:blipFill>
          <a:blip r:embed="rId4"/>
          <a:stretch>
            <a:fillRect/>
          </a:stretch>
        </p:blipFill>
        <p:spPr>
          <a:xfrm>
            <a:off x="3222292" y="3007001"/>
            <a:ext cx="2699415" cy="1489476"/>
          </a:xfrm>
          <a:prstGeom prst="rect">
            <a:avLst/>
          </a:prstGeom>
        </p:spPr>
      </p:pic>
    </p:spTree>
    <p:extLst>
      <p:ext uri="{BB962C8B-B14F-4D97-AF65-F5344CB8AC3E}">
        <p14:creationId xmlns:p14="http://schemas.microsoft.com/office/powerpoint/2010/main" val="3426244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98BE83-1355-4B03-BA5B-0CF87BCCFA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506B4136-0119-4ECB-9FE3-6AAE755C52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58168" y="2830357"/>
            <a:ext cx="2303987" cy="1536079"/>
          </a:xfrm>
          <a:prstGeom prst="rect">
            <a:avLst/>
          </a:prstGeom>
          <a:noFill/>
          <a:ln>
            <a:noFill/>
          </a:ln>
        </p:spPr>
      </p:pic>
      <p:pic>
        <p:nvPicPr>
          <p:cNvPr id="6" name="Picture 5">
            <a:extLst>
              <a:ext uri="{FF2B5EF4-FFF2-40B4-BE49-F238E27FC236}">
                <a16:creationId xmlns:a16="http://schemas.microsoft.com/office/drawing/2014/main" id="{6EEAEC39-1423-460D-8AD3-52F7B59D87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74774" y="1519010"/>
            <a:ext cx="1980313" cy="1536078"/>
          </a:xfrm>
          <a:prstGeom prst="rect">
            <a:avLst/>
          </a:prstGeom>
          <a:noFill/>
          <a:ln>
            <a:noFill/>
          </a:ln>
        </p:spPr>
      </p:pic>
      <p:pic>
        <p:nvPicPr>
          <p:cNvPr id="7" name="Picture 6">
            <a:extLst>
              <a:ext uri="{FF2B5EF4-FFF2-40B4-BE49-F238E27FC236}">
                <a16:creationId xmlns:a16="http://schemas.microsoft.com/office/drawing/2014/main" id="{3094386E-A607-4F63-9135-AE1B7E4BD37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765239" y="1417242"/>
            <a:ext cx="2303987" cy="1739613"/>
          </a:xfrm>
          <a:prstGeom prst="rect">
            <a:avLst/>
          </a:prstGeom>
          <a:noFill/>
          <a:ln>
            <a:noFill/>
          </a:ln>
        </p:spPr>
      </p:pic>
      <p:sp>
        <p:nvSpPr>
          <p:cNvPr id="2" name="TextBox 1">
            <a:extLst>
              <a:ext uri="{FF2B5EF4-FFF2-40B4-BE49-F238E27FC236}">
                <a16:creationId xmlns:a16="http://schemas.microsoft.com/office/drawing/2014/main" id="{957C019C-9E68-4083-AE73-9F91337985F8}"/>
              </a:ext>
            </a:extLst>
          </p:cNvPr>
          <p:cNvSpPr txBox="1"/>
          <p:nvPr/>
        </p:nvSpPr>
        <p:spPr>
          <a:xfrm>
            <a:off x="1074774" y="3156854"/>
            <a:ext cx="1453116" cy="307777"/>
          </a:xfrm>
          <a:prstGeom prst="rect">
            <a:avLst/>
          </a:prstGeom>
          <a:noFill/>
        </p:spPr>
        <p:txBody>
          <a:bodyPr wrap="square" rtlCol="0">
            <a:spAutoFit/>
          </a:bodyPr>
          <a:lstStyle/>
          <a:p>
            <a:pPr algn="ctr"/>
            <a:r>
              <a:rPr lang="en-US" dirty="0"/>
              <a:t>Bi-GRU</a:t>
            </a:r>
            <a:endParaRPr lang="en-IN" dirty="0"/>
          </a:p>
        </p:txBody>
      </p:sp>
      <p:sp>
        <p:nvSpPr>
          <p:cNvPr id="8" name="TextBox 7">
            <a:extLst>
              <a:ext uri="{FF2B5EF4-FFF2-40B4-BE49-F238E27FC236}">
                <a16:creationId xmlns:a16="http://schemas.microsoft.com/office/drawing/2014/main" id="{111CF2EB-11C9-442F-A040-379549FC7D83}"/>
              </a:ext>
            </a:extLst>
          </p:cNvPr>
          <p:cNvSpPr txBox="1"/>
          <p:nvPr/>
        </p:nvSpPr>
        <p:spPr>
          <a:xfrm>
            <a:off x="6616110" y="3156854"/>
            <a:ext cx="1453116" cy="307777"/>
          </a:xfrm>
          <a:prstGeom prst="rect">
            <a:avLst/>
          </a:prstGeom>
          <a:noFill/>
        </p:spPr>
        <p:txBody>
          <a:bodyPr wrap="square" rtlCol="0">
            <a:spAutoFit/>
          </a:bodyPr>
          <a:lstStyle/>
          <a:p>
            <a:pPr algn="ctr"/>
            <a:r>
              <a:rPr lang="en-US" dirty="0"/>
              <a:t>GRU</a:t>
            </a:r>
            <a:endParaRPr lang="en-IN" dirty="0"/>
          </a:p>
        </p:txBody>
      </p:sp>
      <p:sp>
        <p:nvSpPr>
          <p:cNvPr id="9" name="TextBox 8">
            <a:extLst>
              <a:ext uri="{FF2B5EF4-FFF2-40B4-BE49-F238E27FC236}">
                <a16:creationId xmlns:a16="http://schemas.microsoft.com/office/drawing/2014/main" id="{61C7CD1B-B386-4126-BB4C-C0E8964E1B91}"/>
              </a:ext>
            </a:extLst>
          </p:cNvPr>
          <p:cNvSpPr txBox="1"/>
          <p:nvPr/>
        </p:nvSpPr>
        <p:spPr>
          <a:xfrm>
            <a:off x="3683603" y="4366436"/>
            <a:ext cx="1453116" cy="307777"/>
          </a:xfrm>
          <a:prstGeom prst="rect">
            <a:avLst/>
          </a:prstGeom>
          <a:noFill/>
        </p:spPr>
        <p:txBody>
          <a:bodyPr wrap="square" rtlCol="0">
            <a:spAutoFit/>
          </a:bodyPr>
          <a:lstStyle/>
          <a:p>
            <a:pPr algn="ctr"/>
            <a:r>
              <a:rPr lang="en-US" dirty="0"/>
              <a:t>CNN</a:t>
            </a:r>
            <a:endParaRPr lang="en-IN" dirty="0"/>
          </a:p>
        </p:txBody>
      </p:sp>
    </p:spTree>
    <p:extLst>
      <p:ext uri="{BB962C8B-B14F-4D97-AF65-F5344CB8AC3E}">
        <p14:creationId xmlns:p14="http://schemas.microsoft.com/office/powerpoint/2010/main" val="89001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F349-10C5-45E2-8C2E-BE34071C09E3}"/>
              </a:ext>
            </a:extLst>
          </p:cNvPr>
          <p:cNvSpPr>
            <a:spLocks noGrp="1"/>
          </p:cNvSpPr>
          <p:nvPr>
            <p:ph type="title"/>
          </p:nvPr>
        </p:nvSpPr>
        <p:spPr/>
        <p:txBody>
          <a:bodyPr>
            <a:normAutofit fontScale="90000"/>
          </a:bodyPr>
          <a:lstStyle/>
          <a:p>
            <a:r>
              <a:rPr lang="en-US" dirty="0"/>
              <a:t>Proposed Methodology</a:t>
            </a:r>
            <a:endParaRPr lang="en-IN" dirty="0"/>
          </a:p>
        </p:txBody>
      </p:sp>
      <p:sp>
        <p:nvSpPr>
          <p:cNvPr id="3" name="Text Placeholder 2">
            <a:extLst>
              <a:ext uri="{FF2B5EF4-FFF2-40B4-BE49-F238E27FC236}">
                <a16:creationId xmlns:a16="http://schemas.microsoft.com/office/drawing/2014/main" id="{0B7EC2DC-94D6-44A9-A9A2-990576A359FC}"/>
              </a:ext>
            </a:extLst>
          </p:cNvPr>
          <p:cNvSpPr>
            <a:spLocks noGrp="1"/>
          </p:cNvSpPr>
          <p:nvPr>
            <p:ph type="body" idx="1"/>
          </p:nvPr>
        </p:nvSpPr>
        <p:spPr>
          <a:xfrm>
            <a:off x="729450" y="2078875"/>
            <a:ext cx="1630978" cy="437497"/>
          </a:xfrm>
        </p:spPr>
        <p:txBody>
          <a:bodyPr/>
          <a:lstStyle/>
          <a:p>
            <a:pPr marL="146050" indent="0">
              <a:buNone/>
            </a:pPr>
            <a:r>
              <a:rPr lang="en-US" dirty="0">
                <a:solidFill>
                  <a:schemeClr val="bg2"/>
                </a:solidFill>
              </a:rPr>
              <a:t>Hybrid Model</a:t>
            </a:r>
            <a:endParaRPr lang="en-IN" dirty="0">
              <a:solidFill>
                <a:schemeClr val="bg2"/>
              </a:solidFill>
            </a:endParaRPr>
          </a:p>
        </p:txBody>
      </p:sp>
      <p:sp>
        <p:nvSpPr>
          <p:cNvPr id="4" name="Slide Number Placeholder 3">
            <a:extLst>
              <a:ext uri="{FF2B5EF4-FFF2-40B4-BE49-F238E27FC236}">
                <a16:creationId xmlns:a16="http://schemas.microsoft.com/office/drawing/2014/main" id="{C2F59163-CA5D-4ECF-8192-CDBDF98454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Text Placeholder 2">
            <a:extLst>
              <a:ext uri="{FF2B5EF4-FFF2-40B4-BE49-F238E27FC236}">
                <a16:creationId xmlns:a16="http://schemas.microsoft.com/office/drawing/2014/main" id="{B1119D43-E27A-475C-BBCA-69ED56B216DA}"/>
              </a:ext>
            </a:extLst>
          </p:cNvPr>
          <p:cNvSpPr txBox="1">
            <a:spLocks/>
          </p:cNvSpPr>
          <p:nvPr/>
        </p:nvSpPr>
        <p:spPr>
          <a:xfrm>
            <a:off x="2044342" y="2465191"/>
            <a:ext cx="3144346" cy="1397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dirty="0">
                <a:solidFill>
                  <a:schemeClr val="bg2"/>
                </a:solidFill>
              </a:rPr>
              <a:t>Deep Learning and Machine Learning</a:t>
            </a:r>
          </a:p>
          <a:p>
            <a:pPr marL="146050" indent="0">
              <a:buFont typeface="Lato"/>
              <a:buNone/>
            </a:pPr>
            <a:r>
              <a:rPr lang="en-US" dirty="0">
                <a:solidFill>
                  <a:schemeClr val="bg2"/>
                </a:solidFill>
              </a:rPr>
              <a:t>CNN + Bi-GRU</a:t>
            </a:r>
          </a:p>
          <a:p>
            <a:pPr marL="146050" indent="0">
              <a:buFont typeface="Lato"/>
              <a:buNone/>
            </a:pPr>
            <a:r>
              <a:rPr lang="en-US" dirty="0">
                <a:solidFill>
                  <a:schemeClr val="bg2"/>
                </a:solidFill>
              </a:rPr>
              <a:t>SVM</a:t>
            </a:r>
          </a:p>
          <a:p>
            <a:pPr marL="146050" indent="0">
              <a:buFont typeface="Lato"/>
              <a:buNone/>
            </a:pPr>
            <a:r>
              <a:rPr lang="en-US" dirty="0">
                <a:solidFill>
                  <a:schemeClr val="bg2"/>
                </a:solidFill>
              </a:rPr>
              <a:t>Predict the Emotions</a:t>
            </a:r>
            <a:endParaRPr lang="en-IN" dirty="0">
              <a:solidFill>
                <a:schemeClr val="bg2"/>
              </a:solidFill>
            </a:endParaRPr>
          </a:p>
        </p:txBody>
      </p:sp>
    </p:spTree>
    <p:extLst>
      <p:ext uri="{BB962C8B-B14F-4D97-AF65-F5344CB8AC3E}">
        <p14:creationId xmlns:p14="http://schemas.microsoft.com/office/powerpoint/2010/main" val="1606650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A6604A-E624-42C3-8817-69894EAE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a:extLst>
              <a:ext uri="{FF2B5EF4-FFF2-40B4-BE49-F238E27FC236}">
                <a16:creationId xmlns:a16="http://schemas.microsoft.com/office/drawing/2014/main" id="{22F2119F-560D-414D-BA20-BFFE22B03A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5815" y="1430235"/>
            <a:ext cx="4332369" cy="3255180"/>
          </a:xfrm>
          <a:prstGeom prst="rect">
            <a:avLst/>
          </a:prstGeom>
          <a:noFill/>
          <a:ln>
            <a:noFill/>
          </a:ln>
        </p:spPr>
      </p:pic>
    </p:spTree>
    <p:extLst>
      <p:ext uri="{BB962C8B-B14F-4D97-AF65-F5344CB8AC3E}">
        <p14:creationId xmlns:p14="http://schemas.microsoft.com/office/powerpoint/2010/main" val="3586611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63CA-F5E1-45F1-BC79-F7B9D2087A15}"/>
              </a:ext>
            </a:extLst>
          </p:cNvPr>
          <p:cNvSpPr>
            <a:spLocks noGrp="1"/>
          </p:cNvSpPr>
          <p:nvPr>
            <p:ph type="title"/>
          </p:nvPr>
        </p:nvSpPr>
        <p:spPr/>
        <p:txBody>
          <a:bodyPr>
            <a:normAutofit fontScale="90000"/>
          </a:bodyPr>
          <a:lstStyle/>
          <a:p>
            <a:r>
              <a:rPr lang="en-US" dirty="0"/>
              <a:t>Results</a:t>
            </a:r>
            <a:endParaRPr lang="en-IN" dirty="0"/>
          </a:p>
        </p:txBody>
      </p:sp>
      <p:sp>
        <p:nvSpPr>
          <p:cNvPr id="4" name="Slide Number Placeholder 3">
            <a:extLst>
              <a:ext uri="{FF2B5EF4-FFF2-40B4-BE49-F238E27FC236}">
                <a16:creationId xmlns:a16="http://schemas.microsoft.com/office/drawing/2014/main" id="{BE1E6B9B-9F51-4B27-B2E4-3800028C7F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aphicFrame>
        <p:nvGraphicFramePr>
          <p:cNvPr id="5" name="Table 5">
            <a:extLst>
              <a:ext uri="{FF2B5EF4-FFF2-40B4-BE49-F238E27FC236}">
                <a16:creationId xmlns:a16="http://schemas.microsoft.com/office/drawing/2014/main" id="{2148A714-8AC1-43D7-919C-05267D68E247}"/>
              </a:ext>
            </a:extLst>
          </p:cNvPr>
          <p:cNvGraphicFramePr>
            <a:graphicFrameLocks noGrp="1"/>
          </p:cNvGraphicFramePr>
          <p:nvPr>
            <p:extLst>
              <p:ext uri="{D42A27DB-BD31-4B8C-83A1-F6EECF244321}">
                <p14:modId xmlns:p14="http://schemas.microsoft.com/office/powerpoint/2010/main" val="2253301561"/>
              </p:ext>
            </p:extLst>
          </p:nvPr>
        </p:nvGraphicFramePr>
        <p:xfrm>
          <a:off x="1481467" y="2277643"/>
          <a:ext cx="6436245" cy="1539505"/>
        </p:xfrm>
        <a:graphic>
          <a:graphicData uri="http://schemas.openxmlformats.org/drawingml/2006/table">
            <a:tbl>
              <a:tblPr firstRow="1" bandRow="1">
                <a:tableStyleId>{61437998-CA0F-4BE8-8A29-31F24BA11EB1}</a:tableStyleId>
              </a:tblPr>
              <a:tblGrid>
                <a:gridCol w="1287249">
                  <a:extLst>
                    <a:ext uri="{9D8B030D-6E8A-4147-A177-3AD203B41FA5}">
                      <a16:colId xmlns:a16="http://schemas.microsoft.com/office/drawing/2014/main" val="3480378171"/>
                    </a:ext>
                  </a:extLst>
                </a:gridCol>
                <a:gridCol w="1287249">
                  <a:extLst>
                    <a:ext uri="{9D8B030D-6E8A-4147-A177-3AD203B41FA5}">
                      <a16:colId xmlns:a16="http://schemas.microsoft.com/office/drawing/2014/main" val="2274329128"/>
                    </a:ext>
                  </a:extLst>
                </a:gridCol>
                <a:gridCol w="1287249">
                  <a:extLst>
                    <a:ext uri="{9D8B030D-6E8A-4147-A177-3AD203B41FA5}">
                      <a16:colId xmlns:a16="http://schemas.microsoft.com/office/drawing/2014/main" val="212470455"/>
                    </a:ext>
                  </a:extLst>
                </a:gridCol>
                <a:gridCol w="1287249">
                  <a:extLst>
                    <a:ext uri="{9D8B030D-6E8A-4147-A177-3AD203B41FA5}">
                      <a16:colId xmlns:a16="http://schemas.microsoft.com/office/drawing/2014/main" val="2440246266"/>
                    </a:ext>
                  </a:extLst>
                </a:gridCol>
                <a:gridCol w="1287249">
                  <a:extLst>
                    <a:ext uri="{9D8B030D-6E8A-4147-A177-3AD203B41FA5}">
                      <a16:colId xmlns:a16="http://schemas.microsoft.com/office/drawing/2014/main" val="2658127883"/>
                    </a:ext>
                  </a:extLst>
                </a:gridCol>
              </a:tblGrid>
              <a:tr h="307901">
                <a:tc>
                  <a:txBody>
                    <a:bodyPr/>
                    <a:lstStyle/>
                    <a:p>
                      <a:pPr algn="ctr"/>
                      <a:r>
                        <a:rPr lang="en-US" dirty="0">
                          <a:latin typeface="Lato" panose="020B0604020202020204" charset="0"/>
                        </a:rPr>
                        <a:t>ML Classifier</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Precision</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Recall</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F1-score</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Accuracy</a:t>
                      </a:r>
                      <a:endParaRPr lang="en-IN" dirty="0">
                        <a:latin typeface="Lato" panose="020B0604020202020204" charset="0"/>
                      </a:endParaRPr>
                    </a:p>
                  </a:txBody>
                  <a:tcPr>
                    <a:solidFill>
                      <a:schemeClr val="accent2"/>
                    </a:solidFill>
                  </a:tcPr>
                </a:tc>
                <a:extLst>
                  <a:ext uri="{0D108BD9-81ED-4DB2-BD59-A6C34878D82A}">
                    <a16:rowId xmlns:a16="http://schemas.microsoft.com/office/drawing/2014/main" val="872422876"/>
                  </a:ext>
                </a:extLst>
              </a:tr>
              <a:tr h="307901">
                <a:tc>
                  <a:txBody>
                    <a:bodyPr/>
                    <a:lstStyle/>
                    <a:p>
                      <a:r>
                        <a:rPr lang="en-US" dirty="0">
                          <a:latin typeface="Lato" panose="020B0604020202020204" charset="0"/>
                        </a:rPr>
                        <a:t>SVM</a:t>
                      </a:r>
                      <a:endParaRPr lang="en-IN" dirty="0">
                        <a:latin typeface="Lato" panose="020B0604020202020204" charset="0"/>
                      </a:endParaRPr>
                    </a:p>
                  </a:txBody>
                  <a:tcPr/>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81.45</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a:effectLst/>
                          <a:latin typeface="Lato" panose="020B0604020202020204" charset="0"/>
                          <a:ea typeface="Calibri" panose="020F0502020204030204" pitchFamily="34" charset="0"/>
                          <a:cs typeface="Times New Roman" panose="02020603050405020304" pitchFamily="18" charset="0"/>
                        </a:rPr>
                        <a:t>78.36</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a:effectLst/>
                          <a:latin typeface="Lato" panose="020B0604020202020204" charset="0"/>
                          <a:ea typeface="Calibri" panose="020F0502020204030204" pitchFamily="34" charset="0"/>
                          <a:cs typeface="Times New Roman" panose="02020603050405020304" pitchFamily="18" charset="0"/>
                        </a:rPr>
                        <a:t>79.67</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a:effectLst/>
                          <a:latin typeface="Lato" panose="020B0604020202020204" charset="0"/>
                          <a:ea typeface="Calibri" panose="020F0502020204030204" pitchFamily="34" charset="0"/>
                          <a:cs typeface="Times New Roman" panose="02020603050405020304" pitchFamily="18" charset="0"/>
                        </a:rPr>
                        <a:t>78.97</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2844739"/>
                  </a:ext>
                </a:extLst>
              </a:tr>
              <a:tr h="307901">
                <a:tc>
                  <a:txBody>
                    <a:bodyPr/>
                    <a:lstStyle/>
                    <a:p>
                      <a:r>
                        <a:rPr lang="en-US" dirty="0">
                          <a:latin typeface="Lato" panose="020B0604020202020204" charset="0"/>
                        </a:rPr>
                        <a:t>RF</a:t>
                      </a:r>
                      <a:endParaRPr lang="en-IN" dirty="0">
                        <a:latin typeface="Lato" panose="020B0604020202020204" charset="0"/>
                      </a:endParaRPr>
                    </a:p>
                  </a:txBody>
                  <a:tcPr/>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79.42</a:t>
                      </a: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75.66</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77.02</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76.25</a:t>
                      </a:r>
                    </a:p>
                  </a:txBody>
                  <a:tcPr marL="68580" marR="68580" marT="0" marB="0"/>
                </a:tc>
                <a:extLst>
                  <a:ext uri="{0D108BD9-81ED-4DB2-BD59-A6C34878D82A}">
                    <a16:rowId xmlns:a16="http://schemas.microsoft.com/office/drawing/2014/main" val="1160635719"/>
                  </a:ext>
                </a:extLst>
              </a:tr>
              <a:tr h="307901">
                <a:tc>
                  <a:txBody>
                    <a:bodyPr/>
                    <a:lstStyle/>
                    <a:p>
                      <a:pPr algn="l">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NB</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61.75</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51.41</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49.61</a:t>
                      </a: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68.94</a:t>
                      </a:r>
                    </a:p>
                  </a:txBody>
                  <a:tcPr marL="68580" marR="68580" marT="0" marB="0"/>
                </a:tc>
                <a:extLst>
                  <a:ext uri="{0D108BD9-81ED-4DB2-BD59-A6C34878D82A}">
                    <a16:rowId xmlns:a16="http://schemas.microsoft.com/office/drawing/2014/main" val="3920824888"/>
                  </a:ext>
                </a:extLst>
              </a:tr>
              <a:tr h="307901">
                <a:tc>
                  <a:txBody>
                    <a:bodyPr/>
                    <a:lstStyle/>
                    <a:p>
                      <a:r>
                        <a:rPr lang="en-US" dirty="0">
                          <a:latin typeface="Lato" panose="020B0604020202020204" charset="0"/>
                        </a:rPr>
                        <a:t>DT</a:t>
                      </a:r>
                      <a:endParaRPr lang="en-IN" dirty="0">
                        <a:latin typeface="Lato" panose="020B0604020202020204" charset="0"/>
                      </a:endParaRPr>
                    </a:p>
                  </a:txBody>
                  <a:tcPr/>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72.48</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69.70</a:t>
                      </a: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70.94</a:t>
                      </a: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69.42</a:t>
                      </a:r>
                    </a:p>
                  </a:txBody>
                  <a:tcPr marL="68580" marR="68580" marT="0" marB="0"/>
                </a:tc>
                <a:extLst>
                  <a:ext uri="{0D108BD9-81ED-4DB2-BD59-A6C34878D82A}">
                    <a16:rowId xmlns:a16="http://schemas.microsoft.com/office/drawing/2014/main" val="2347014580"/>
                  </a:ext>
                </a:extLst>
              </a:tr>
            </a:tbl>
          </a:graphicData>
        </a:graphic>
      </p:graphicFrame>
    </p:spTree>
    <p:extLst>
      <p:ext uri="{BB962C8B-B14F-4D97-AF65-F5344CB8AC3E}">
        <p14:creationId xmlns:p14="http://schemas.microsoft.com/office/powerpoint/2010/main" val="392999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Beyond Sentiment</a:t>
            </a:r>
            <a:endParaRPr/>
          </a:p>
        </p:txBody>
      </p:sp>
      <p:pic>
        <p:nvPicPr>
          <p:cNvPr id="101" name="Google Shape;101;p15"/>
          <p:cNvPicPr preferRelativeResize="0"/>
          <p:nvPr/>
        </p:nvPicPr>
        <p:blipFill>
          <a:blip r:embed="rId3">
            <a:alphaModFix/>
          </a:blip>
          <a:stretch>
            <a:fillRect/>
          </a:stretch>
        </p:blipFill>
        <p:spPr>
          <a:xfrm>
            <a:off x="729452" y="2242688"/>
            <a:ext cx="2924575" cy="2190625"/>
          </a:xfrm>
          <a:prstGeom prst="rect">
            <a:avLst/>
          </a:prstGeom>
          <a:noFill/>
          <a:ln>
            <a:noFill/>
          </a:ln>
        </p:spPr>
      </p:pic>
      <p:pic>
        <p:nvPicPr>
          <p:cNvPr id="102" name="Google Shape;102;p15"/>
          <p:cNvPicPr preferRelativeResize="0"/>
          <p:nvPr/>
        </p:nvPicPr>
        <p:blipFill>
          <a:blip r:embed="rId4">
            <a:alphaModFix/>
          </a:blip>
          <a:stretch>
            <a:fillRect/>
          </a:stretch>
        </p:blipFill>
        <p:spPr>
          <a:xfrm>
            <a:off x="3896200" y="2755263"/>
            <a:ext cx="1175625" cy="953700"/>
          </a:xfrm>
          <a:prstGeom prst="rect">
            <a:avLst/>
          </a:prstGeom>
          <a:noFill/>
          <a:ln>
            <a:noFill/>
          </a:ln>
        </p:spPr>
      </p:pic>
      <p:pic>
        <p:nvPicPr>
          <p:cNvPr id="103" name="Google Shape;103;p15"/>
          <p:cNvPicPr preferRelativeResize="0"/>
          <p:nvPr/>
        </p:nvPicPr>
        <p:blipFill>
          <a:blip r:embed="rId5">
            <a:alphaModFix/>
          </a:blip>
          <a:stretch>
            <a:fillRect/>
          </a:stretch>
        </p:blipFill>
        <p:spPr>
          <a:xfrm>
            <a:off x="5314012" y="2006250"/>
            <a:ext cx="3677588" cy="2451725"/>
          </a:xfrm>
          <a:prstGeom prst="rect">
            <a:avLst/>
          </a:prstGeom>
          <a:noFill/>
          <a:ln>
            <a:noFill/>
          </a:ln>
        </p:spPr>
      </p:pic>
      <p:sp>
        <p:nvSpPr>
          <p:cNvPr id="104" name="Google Shape;104;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32FE-612A-4DE3-9209-4385DB5F7D65}"/>
              </a:ext>
            </a:extLst>
          </p:cNvPr>
          <p:cNvSpPr>
            <a:spLocks noGrp="1"/>
          </p:cNvSpPr>
          <p:nvPr>
            <p:ph type="title"/>
          </p:nvPr>
        </p:nvSpPr>
        <p:spPr/>
        <p:txBody>
          <a:bodyPr>
            <a:normAutofit fontScale="90000"/>
          </a:bodyPr>
          <a:lstStyle/>
          <a:p>
            <a:r>
              <a:rPr lang="en-US" dirty="0"/>
              <a:t>Results</a:t>
            </a:r>
            <a:endParaRPr lang="en-IN" dirty="0"/>
          </a:p>
        </p:txBody>
      </p:sp>
      <p:sp>
        <p:nvSpPr>
          <p:cNvPr id="4" name="Slide Number Placeholder 3">
            <a:extLst>
              <a:ext uri="{FF2B5EF4-FFF2-40B4-BE49-F238E27FC236}">
                <a16:creationId xmlns:a16="http://schemas.microsoft.com/office/drawing/2014/main" id="{541598CD-4CBC-40A5-81DD-0BCAC9E67E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aphicFrame>
        <p:nvGraphicFramePr>
          <p:cNvPr id="5" name="Table 5">
            <a:extLst>
              <a:ext uri="{FF2B5EF4-FFF2-40B4-BE49-F238E27FC236}">
                <a16:creationId xmlns:a16="http://schemas.microsoft.com/office/drawing/2014/main" id="{53C7F5BC-42DA-4360-B578-F56CEAFDD52C}"/>
              </a:ext>
            </a:extLst>
          </p:cNvPr>
          <p:cNvGraphicFramePr>
            <a:graphicFrameLocks noGrp="1"/>
          </p:cNvGraphicFramePr>
          <p:nvPr>
            <p:extLst>
              <p:ext uri="{D42A27DB-BD31-4B8C-83A1-F6EECF244321}">
                <p14:modId xmlns:p14="http://schemas.microsoft.com/office/powerpoint/2010/main" val="3488031669"/>
              </p:ext>
            </p:extLst>
          </p:nvPr>
        </p:nvGraphicFramePr>
        <p:xfrm>
          <a:off x="516604" y="2534979"/>
          <a:ext cx="8294048" cy="1338836"/>
        </p:xfrm>
        <a:graphic>
          <a:graphicData uri="http://schemas.openxmlformats.org/drawingml/2006/table">
            <a:tbl>
              <a:tblPr firstRow="1" bandRow="1">
                <a:tableStyleId>{61437998-CA0F-4BE8-8A29-31F24BA11EB1}</a:tableStyleId>
              </a:tblPr>
              <a:tblGrid>
                <a:gridCol w="1686804">
                  <a:extLst>
                    <a:ext uri="{9D8B030D-6E8A-4147-A177-3AD203B41FA5}">
                      <a16:colId xmlns:a16="http://schemas.microsoft.com/office/drawing/2014/main" val="482943890"/>
                    </a:ext>
                  </a:extLst>
                </a:gridCol>
                <a:gridCol w="1651811">
                  <a:extLst>
                    <a:ext uri="{9D8B030D-6E8A-4147-A177-3AD203B41FA5}">
                      <a16:colId xmlns:a16="http://schemas.microsoft.com/office/drawing/2014/main" val="4226275218"/>
                    </a:ext>
                  </a:extLst>
                </a:gridCol>
                <a:gridCol w="1651811">
                  <a:extLst>
                    <a:ext uri="{9D8B030D-6E8A-4147-A177-3AD203B41FA5}">
                      <a16:colId xmlns:a16="http://schemas.microsoft.com/office/drawing/2014/main" val="70035761"/>
                    </a:ext>
                  </a:extLst>
                </a:gridCol>
                <a:gridCol w="1651811">
                  <a:extLst>
                    <a:ext uri="{9D8B030D-6E8A-4147-A177-3AD203B41FA5}">
                      <a16:colId xmlns:a16="http://schemas.microsoft.com/office/drawing/2014/main" val="3829577410"/>
                    </a:ext>
                  </a:extLst>
                </a:gridCol>
                <a:gridCol w="1651811">
                  <a:extLst>
                    <a:ext uri="{9D8B030D-6E8A-4147-A177-3AD203B41FA5}">
                      <a16:colId xmlns:a16="http://schemas.microsoft.com/office/drawing/2014/main" val="2878132275"/>
                    </a:ext>
                  </a:extLst>
                </a:gridCol>
              </a:tblGrid>
              <a:tr h="299687">
                <a:tc>
                  <a:txBody>
                    <a:bodyPr/>
                    <a:lstStyle/>
                    <a:p>
                      <a:pPr algn="ctr"/>
                      <a:r>
                        <a:rPr lang="en-US" dirty="0">
                          <a:latin typeface="Lato" panose="020B0604020202020204" charset="0"/>
                        </a:rPr>
                        <a:t>Deep Learning</a:t>
                      </a:r>
                      <a:endParaRPr lang="en-IN" dirty="0">
                        <a:latin typeface="Lato" panose="020B0604020202020204" charset="0"/>
                      </a:endParaRPr>
                    </a:p>
                  </a:txBody>
                  <a:tcP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Lato" panose="020B0604020202020204" charset="0"/>
                        </a:rPr>
                        <a:t>Precision</a:t>
                      </a:r>
                      <a:endParaRPr lang="en-IN" dirty="0">
                        <a:latin typeface="Lato" panose="020B0604020202020204" charset="0"/>
                      </a:endParaRPr>
                    </a:p>
                  </a:txBody>
                  <a:tcP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Lato" panose="020B0604020202020204" charset="0"/>
                        </a:rPr>
                        <a:t>Recall</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F-1 score</a:t>
                      </a:r>
                      <a:endParaRPr lang="en-IN" dirty="0">
                        <a:latin typeface="Lato" panose="020B0604020202020204" charset="0"/>
                      </a:endParaRPr>
                    </a:p>
                  </a:txBody>
                  <a:tcPr>
                    <a:solidFill>
                      <a:schemeClr val="accent2"/>
                    </a:solidFill>
                  </a:tcPr>
                </a:tc>
                <a:tc>
                  <a:txBody>
                    <a:bodyPr/>
                    <a:lstStyle/>
                    <a:p>
                      <a:pPr algn="ctr"/>
                      <a:r>
                        <a:rPr lang="en-US" dirty="0">
                          <a:latin typeface="Lato" panose="020B0604020202020204" charset="0"/>
                        </a:rPr>
                        <a:t>Accuracy</a:t>
                      </a:r>
                      <a:endParaRPr lang="en-IN" dirty="0">
                        <a:latin typeface="Lato" panose="020B0604020202020204" charset="0"/>
                      </a:endParaRPr>
                    </a:p>
                  </a:txBody>
                  <a:tcPr>
                    <a:solidFill>
                      <a:schemeClr val="accent2"/>
                    </a:solidFill>
                  </a:tcPr>
                </a:tc>
                <a:extLst>
                  <a:ext uri="{0D108BD9-81ED-4DB2-BD59-A6C34878D82A}">
                    <a16:rowId xmlns:a16="http://schemas.microsoft.com/office/drawing/2014/main" val="1236758901"/>
                  </a:ext>
                </a:extLst>
              </a:tr>
              <a:tr h="364618">
                <a:tc>
                  <a:txBody>
                    <a:bodyPr/>
                    <a:lstStyle/>
                    <a:p>
                      <a:pPr algn="ctr"/>
                      <a:r>
                        <a:rPr lang="en-US" dirty="0">
                          <a:latin typeface="Lato" panose="020B0604020202020204" charset="0"/>
                        </a:rPr>
                        <a:t>GRU</a:t>
                      </a:r>
                      <a:endParaRPr lang="en-IN" dirty="0">
                        <a:latin typeface="Lato" panose="020B0604020202020204" charset="0"/>
                      </a:endParaRPr>
                    </a:p>
                  </a:txBody>
                  <a:tcPr/>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78.37</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78.94</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78.65</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78.02</a:t>
                      </a:r>
                    </a:p>
                  </a:txBody>
                  <a:tcPr marL="68580" marR="68580" marT="0" marB="0"/>
                </a:tc>
                <a:extLst>
                  <a:ext uri="{0D108BD9-81ED-4DB2-BD59-A6C34878D82A}">
                    <a16:rowId xmlns:a16="http://schemas.microsoft.com/office/drawing/2014/main" val="4204627904"/>
                  </a:ext>
                </a:extLst>
              </a:tr>
              <a:tr h="156564">
                <a:tc>
                  <a:txBody>
                    <a:bodyPr/>
                    <a:lstStyle/>
                    <a:p>
                      <a:pPr algn="ctr"/>
                      <a:r>
                        <a:rPr lang="en-US" dirty="0">
                          <a:latin typeface="Lato" panose="020B0604020202020204" charset="0"/>
                        </a:rPr>
                        <a:t>Bi-directional GRU</a:t>
                      </a:r>
                      <a:endParaRPr lang="en-IN" dirty="0">
                        <a:latin typeface="Lato" panose="020B0604020202020204" charset="0"/>
                      </a:endParaRPr>
                    </a:p>
                  </a:txBody>
                  <a:tcPr/>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80.62</a:t>
                      </a: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79.64</a:t>
                      </a:r>
                    </a:p>
                  </a:txBody>
                  <a:tcPr marL="68580" marR="68580" marT="0" marB="0"/>
                </a:tc>
                <a:tc>
                  <a:txBody>
                    <a:bodyPr/>
                    <a:lstStyle/>
                    <a:p>
                      <a:pPr algn="ctr">
                        <a:lnSpc>
                          <a:spcPct val="150000"/>
                        </a:lnSpc>
                        <a:spcAft>
                          <a:spcPts val="800"/>
                        </a:spcAft>
                      </a:pPr>
                      <a:r>
                        <a:rPr lang="en-IN" sz="1400">
                          <a:effectLst/>
                          <a:latin typeface="Lato" panose="020B0604020202020204" charset="0"/>
                          <a:ea typeface="Calibri" panose="020F0502020204030204" pitchFamily="34" charset="0"/>
                          <a:cs typeface="Times New Roman" panose="02020603050405020304" pitchFamily="18" charset="0"/>
                        </a:rPr>
                        <a:t>80.09</a:t>
                      </a: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79.46</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1590102"/>
                  </a:ext>
                </a:extLst>
              </a:tr>
              <a:tr h="364618">
                <a:tc>
                  <a:txBody>
                    <a:bodyPr/>
                    <a:lstStyle/>
                    <a:p>
                      <a:pPr algn="ctr"/>
                      <a:r>
                        <a:rPr lang="en-US" dirty="0">
                          <a:latin typeface="Lato" panose="020B0604020202020204" charset="0"/>
                        </a:rPr>
                        <a:t>CNN</a:t>
                      </a:r>
                      <a:endParaRPr lang="en-IN" dirty="0">
                        <a:latin typeface="Lato" panose="020B0604020202020204" charset="0"/>
                      </a:endParaRPr>
                    </a:p>
                  </a:txBody>
                  <a:tcPr/>
                </a:tc>
                <a:tc>
                  <a:txBody>
                    <a:bodyPr/>
                    <a:lstStyle/>
                    <a:p>
                      <a:pPr algn="ctr">
                        <a:lnSpc>
                          <a:spcPct val="150000"/>
                        </a:lnSpc>
                        <a:spcAft>
                          <a:spcPts val="800"/>
                        </a:spcAft>
                      </a:pPr>
                      <a:r>
                        <a:rPr lang="en-IN" sz="1400" b="1">
                          <a:effectLst/>
                          <a:latin typeface="Lato" panose="020B0604020202020204" charset="0"/>
                          <a:ea typeface="Calibri" panose="020F0502020204030204" pitchFamily="34" charset="0"/>
                          <a:cs typeface="Times New Roman" panose="02020603050405020304" pitchFamily="18" charset="0"/>
                        </a:rPr>
                        <a:t>82.12</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79.92</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80.76</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effectLst/>
                          <a:latin typeface="Lato" panose="020B0604020202020204" charset="0"/>
                          <a:ea typeface="Calibri" panose="020F0502020204030204" pitchFamily="34" charset="0"/>
                          <a:cs typeface="Times New Roman" panose="02020603050405020304" pitchFamily="18" charset="0"/>
                        </a:rPr>
                        <a:t>79.32</a:t>
                      </a:r>
                    </a:p>
                  </a:txBody>
                  <a:tcPr marL="68580" marR="68580" marT="0" marB="0"/>
                </a:tc>
                <a:extLst>
                  <a:ext uri="{0D108BD9-81ED-4DB2-BD59-A6C34878D82A}">
                    <a16:rowId xmlns:a16="http://schemas.microsoft.com/office/drawing/2014/main" val="3325592246"/>
                  </a:ext>
                </a:extLst>
              </a:tr>
            </a:tbl>
          </a:graphicData>
        </a:graphic>
      </p:graphicFrame>
    </p:spTree>
    <p:extLst>
      <p:ext uri="{BB962C8B-B14F-4D97-AF65-F5344CB8AC3E}">
        <p14:creationId xmlns:p14="http://schemas.microsoft.com/office/powerpoint/2010/main" val="8780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8074C2-FC4F-4CAF-BE9F-160481C61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a:extLst>
              <a:ext uri="{FF2B5EF4-FFF2-40B4-BE49-F238E27FC236}">
                <a16:creationId xmlns:a16="http://schemas.microsoft.com/office/drawing/2014/main" id="{70101365-2947-4A22-ADCB-C828B8B66BEF}"/>
              </a:ext>
            </a:extLst>
          </p:cNvPr>
          <p:cNvPicPr>
            <a:picLocks noChangeAspect="1"/>
          </p:cNvPicPr>
          <p:nvPr/>
        </p:nvPicPr>
        <p:blipFill>
          <a:blip r:embed="rId2"/>
          <a:stretch>
            <a:fillRect/>
          </a:stretch>
        </p:blipFill>
        <p:spPr>
          <a:xfrm>
            <a:off x="3119998" y="1357015"/>
            <a:ext cx="2299920" cy="3137489"/>
          </a:xfrm>
          <a:prstGeom prst="rect">
            <a:avLst/>
          </a:prstGeom>
        </p:spPr>
      </p:pic>
      <p:pic>
        <p:nvPicPr>
          <p:cNvPr id="7" name="Picture 6">
            <a:extLst>
              <a:ext uri="{FF2B5EF4-FFF2-40B4-BE49-F238E27FC236}">
                <a16:creationId xmlns:a16="http://schemas.microsoft.com/office/drawing/2014/main" id="{7EAD67A5-1CF1-40B8-B9F2-BBD486CBC9DB}"/>
              </a:ext>
            </a:extLst>
          </p:cNvPr>
          <p:cNvPicPr>
            <a:picLocks noChangeAspect="1"/>
          </p:cNvPicPr>
          <p:nvPr/>
        </p:nvPicPr>
        <p:blipFill>
          <a:blip r:embed="rId3"/>
          <a:stretch>
            <a:fillRect/>
          </a:stretch>
        </p:blipFill>
        <p:spPr>
          <a:xfrm>
            <a:off x="553499" y="1357015"/>
            <a:ext cx="2299919" cy="3137489"/>
          </a:xfrm>
          <a:prstGeom prst="rect">
            <a:avLst/>
          </a:prstGeom>
        </p:spPr>
      </p:pic>
      <p:pic>
        <p:nvPicPr>
          <p:cNvPr id="9" name="Picture 8">
            <a:extLst>
              <a:ext uri="{FF2B5EF4-FFF2-40B4-BE49-F238E27FC236}">
                <a16:creationId xmlns:a16="http://schemas.microsoft.com/office/drawing/2014/main" id="{3A02D5A3-6C66-49D2-B15B-35B9678D8C36}"/>
              </a:ext>
            </a:extLst>
          </p:cNvPr>
          <p:cNvPicPr>
            <a:picLocks noChangeAspect="1"/>
          </p:cNvPicPr>
          <p:nvPr/>
        </p:nvPicPr>
        <p:blipFill>
          <a:blip r:embed="rId4"/>
          <a:stretch>
            <a:fillRect/>
          </a:stretch>
        </p:blipFill>
        <p:spPr>
          <a:xfrm>
            <a:off x="5851930" y="1357014"/>
            <a:ext cx="2299332" cy="3137490"/>
          </a:xfrm>
          <a:prstGeom prst="rect">
            <a:avLst/>
          </a:prstGeom>
        </p:spPr>
      </p:pic>
      <p:sp>
        <p:nvSpPr>
          <p:cNvPr id="10" name="TextBox 9">
            <a:extLst>
              <a:ext uri="{FF2B5EF4-FFF2-40B4-BE49-F238E27FC236}">
                <a16:creationId xmlns:a16="http://schemas.microsoft.com/office/drawing/2014/main" id="{A5975FE4-DC48-47F2-80C9-61BC5D07B9FE}"/>
              </a:ext>
            </a:extLst>
          </p:cNvPr>
          <p:cNvSpPr txBox="1"/>
          <p:nvPr/>
        </p:nvSpPr>
        <p:spPr>
          <a:xfrm>
            <a:off x="1431851" y="4638874"/>
            <a:ext cx="929691" cy="307777"/>
          </a:xfrm>
          <a:prstGeom prst="rect">
            <a:avLst/>
          </a:prstGeom>
          <a:noFill/>
        </p:spPr>
        <p:txBody>
          <a:bodyPr wrap="square" rtlCol="0">
            <a:spAutoFit/>
          </a:bodyPr>
          <a:lstStyle/>
          <a:p>
            <a:r>
              <a:rPr lang="en-US" dirty="0"/>
              <a:t>GRU</a:t>
            </a:r>
            <a:endParaRPr lang="en-IN" dirty="0"/>
          </a:p>
        </p:txBody>
      </p:sp>
      <p:sp>
        <p:nvSpPr>
          <p:cNvPr id="11" name="TextBox 10">
            <a:extLst>
              <a:ext uri="{FF2B5EF4-FFF2-40B4-BE49-F238E27FC236}">
                <a16:creationId xmlns:a16="http://schemas.microsoft.com/office/drawing/2014/main" id="{E9C542FB-2259-45E0-AE3C-89C1F970EC4E}"/>
              </a:ext>
            </a:extLst>
          </p:cNvPr>
          <p:cNvSpPr txBox="1"/>
          <p:nvPr/>
        </p:nvSpPr>
        <p:spPr>
          <a:xfrm>
            <a:off x="3930502" y="4632808"/>
            <a:ext cx="929691" cy="307777"/>
          </a:xfrm>
          <a:prstGeom prst="rect">
            <a:avLst/>
          </a:prstGeom>
          <a:noFill/>
        </p:spPr>
        <p:txBody>
          <a:bodyPr wrap="square" rtlCol="0">
            <a:spAutoFit/>
          </a:bodyPr>
          <a:lstStyle/>
          <a:p>
            <a:r>
              <a:rPr lang="en-US" dirty="0"/>
              <a:t>Bi-GRU</a:t>
            </a:r>
            <a:endParaRPr lang="en-IN" dirty="0"/>
          </a:p>
        </p:txBody>
      </p:sp>
      <p:sp>
        <p:nvSpPr>
          <p:cNvPr id="12" name="TextBox 11">
            <a:extLst>
              <a:ext uri="{FF2B5EF4-FFF2-40B4-BE49-F238E27FC236}">
                <a16:creationId xmlns:a16="http://schemas.microsoft.com/office/drawing/2014/main" id="{19B7AD0F-20A6-4264-B320-DFE217A9F6FD}"/>
              </a:ext>
            </a:extLst>
          </p:cNvPr>
          <p:cNvSpPr txBox="1"/>
          <p:nvPr/>
        </p:nvSpPr>
        <p:spPr>
          <a:xfrm>
            <a:off x="6843824" y="4632807"/>
            <a:ext cx="641498" cy="307777"/>
          </a:xfrm>
          <a:prstGeom prst="rect">
            <a:avLst/>
          </a:prstGeom>
          <a:noFill/>
        </p:spPr>
        <p:txBody>
          <a:bodyPr wrap="square" rtlCol="0">
            <a:spAutoFit/>
          </a:bodyPr>
          <a:lstStyle/>
          <a:p>
            <a:r>
              <a:rPr lang="en-US" dirty="0"/>
              <a:t>CNN</a:t>
            </a:r>
            <a:endParaRPr lang="en-IN" dirty="0"/>
          </a:p>
        </p:txBody>
      </p:sp>
    </p:spTree>
    <p:extLst>
      <p:ext uri="{BB962C8B-B14F-4D97-AF65-F5344CB8AC3E}">
        <p14:creationId xmlns:p14="http://schemas.microsoft.com/office/powerpoint/2010/main" val="2963638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EE4D-FF89-42F0-BE6B-B1AE6A01FDD3}"/>
              </a:ext>
            </a:extLst>
          </p:cNvPr>
          <p:cNvSpPr>
            <a:spLocks noGrp="1"/>
          </p:cNvSpPr>
          <p:nvPr>
            <p:ph type="title"/>
          </p:nvPr>
        </p:nvSpPr>
        <p:spPr/>
        <p:txBody>
          <a:bodyPr>
            <a:normAutofit fontScale="90000"/>
          </a:bodyPr>
          <a:lstStyle/>
          <a:p>
            <a:r>
              <a:rPr lang="en-US" dirty="0"/>
              <a:t>Results</a:t>
            </a:r>
            <a:endParaRPr lang="en-IN" dirty="0"/>
          </a:p>
        </p:txBody>
      </p:sp>
      <p:sp>
        <p:nvSpPr>
          <p:cNvPr id="4" name="Slide Number Placeholder 3">
            <a:extLst>
              <a:ext uri="{FF2B5EF4-FFF2-40B4-BE49-F238E27FC236}">
                <a16:creationId xmlns:a16="http://schemas.microsoft.com/office/drawing/2014/main" id="{E3FD1B13-5577-4262-878C-1A86AF86C3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5" name="Table 4">
            <a:extLst>
              <a:ext uri="{FF2B5EF4-FFF2-40B4-BE49-F238E27FC236}">
                <a16:creationId xmlns:a16="http://schemas.microsoft.com/office/drawing/2014/main" id="{1F8A6817-76E2-4403-9A36-79E99D20F722}"/>
              </a:ext>
            </a:extLst>
          </p:cNvPr>
          <p:cNvGraphicFramePr>
            <a:graphicFrameLocks noGrp="1"/>
          </p:cNvGraphicFramePr>
          <p:nvPr>
            <p:extLst>
              <p:ext uri="{D42A27DB-BD31-4B8C-83A1-F6EECF244321}">
                <p14:modId xmlns:p14="http://schemas.microsoft.com/office/powerpoint/2010/main" val="1989498170"/>
              </p:ext>
            </p:extLst>
          </p:nvPr>
        </p:nvGraphicFramePr>
        <p:xfrm>
          <a:off x="964019" y="2588626"/>
          <a:ext cx="7572282" cy="792527"/>
        </p:xfrm>
        <a:graphic>
          <a:graphicData uri="http://schemas.openxmlformats.org/drawingml/2006/table">
            <a:tbl>
              <a:tblPr firstRow="1" firstCol="1" bandRow="1">
                <a:tableStyleId>{61437998-CA0F-4BE8-8A29-31F24BA11EB1}</a:tableStyleId>
              </a:tblPr>
              <a:tblGrid>
                <a:gridCol w="1757916">
                  <a:extLst>
                    <a:ext uri="{9D8B030D-6E8A-4147-A177-3AD203B41FA5}">
                      <a16:colId xmlns:a16="http://schemas.microsoft.com/office/drawing/2014/main" val="2269078730"/>
                    </a:ext>
                  </a:extLst>
                </a:gridCol>
                <a:gridCol w="1424763">
                  <a:extLst>
                    <a:ext uri="{9D8B030D-6E8A-4147-A177-3AD203B41FA5}">
                      <a16:colId xmlns:a16="http://schemas.microsoft.com/office/drawing/2014/main" val="4037678416"/>
                    </a:ext>
                  </a:extLst>
                </a:gridCol>
                <a:gridCol w="1360200">
                  <a:extLst>
                    <a:ext uri="{9D8B030D-6E8A-4147-A177-3AD203B41FA5}">
                      <a16:colId xmlns:a16="http://schemas.microsoft.com/office/drawing/2014/main" val="3611202610"/>
                    </a:ext>
                  </a:extLst>
                </a:gridCol>
                <a:gridCol w="1514293">
                  <a:extLst>
                    <a:ext uri="{9D8B030D-6E8A-4147-A177-3AD203B41FA5}">
                      <a16:colId xmlns:a16="http://schemas.microsoft.com/office/drawing/2014/main" val="671656551"/>
                    </a:ext>
                  </a:extLst>
                </a:gridCol>
                <a:gridCol w="1515110">
                  <a:extLst>
                    <a:ext uri="{9D8B030D-6E8A-4147-A177-3AD203B41FA5}">
                      <a16:colId xmlns:a16="http://schemas.microsoft.com/office/drawing/2014/main" val="2763979905"/>
                    </a:ext>
                  </a:extLst>
                </a:gridCol>
              </a:tblGrid>
              <a:tr h="367383">
                <a:tc>
                  <a:txBody>
                    <a:bodyPr/>
                    <a:lstStyle/>
                    <a:p>
                      <a:pPr algn="ctr">
                        <a:lnSpc>
                          <a:spcPct val="105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Combine</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solidFill>
                      <a:schemeClr val="accent2"/>
                    </a:solidFill>
                  </a:tcPr>
                </a:tc>
                <a:tc>
                  <a:txBody>
                    <a:bodyPr/>
                    <a:lstStyle/>
                    <a:p>
                      <a:pPr algn="ctr">
                        <a:lnSpc>
                          <a:spcPct val="105000"/>
                        </a:lnSpc>
                        <a:spcAft>
                          <a:spcPts val="800"/>
                        </a:spcAft>
                      </a:pPr>
                      <a:r>
                        <a:rPr lang="en-US" sz="1400" b="1">
                          <a:solidFill>
                            <a:srgbClr val="000000"/>
                          </a:solidFill>
                          <a:effectLst/>
                          <a:latin typeface="Lato" panose="020B0604020202020204" charset="0"/>
                          <a:ea typeface="Calibri" panose="020F0502020204030204" pitchFamily="34" charset="0"/>
                          <a:cs typeface="Times New Roman" panose="02020603050405020304" pitchFamily="18" charset="0"/>
                        </a:rPr>
                        <a:t>Precision</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solidFill>
                      <a:schemeClr val="accent2"/>
                    </a:solidFill>
                  </a:tcPr>
                </a:tc>
                <a:tc>
                  <a:txBody>
                    <a:bodyPr/>
                    <a:lstStyle/>
                    <a:p>
                      <a:pPr algn="ctr">
                        <a:lnSpc>
                          <a:spcPct val="105000"/>
                        </a:lnSpc>
                        <a:spcAft>
                          <a:spcPts val="800"/>
                        </a:spcAft>
                      </a:pPr>
                      <a:r>
                        <a:rPr lang="en-US" sz="1400" b="1" dirty="0">
                          <a:solidFill>
                            <a:srgbClr val="000000"/>
                          </a:solidFill>
                          <a:effectLst/>
                          <a:latin typeface="Lato" panose="020B0604020202020204" charset="0"/>
                          <a:ea typeface="Calibri" panose="020F0502020204030204" pitchFamily="34" charset="0"/>
                          <a:cs typeface="Times New Roman" panose="02020603050405020304" pitchFamily="18" charset="0"/>
                        </a:rPr>
                        <a:t>Recall</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solidFill>
                      <a:schemeClr val="accent2"/>
                    </a:solidFill>
                  </a:tcPr>
                </a:tc>
                <a:tc>
                  <a:txBody>
                    <a:bodyPr/>
                    <a:lstStyle/>
                    <a:p>
                      <a:pPr algn="ctr">
                        <a:lnSpc>
                          <a:spcPct val="105000"/>
                        </a:lnSpc>
                        <a:spcAft>
                          <a:spcPts val="800"/>
                        </a:spcAft>
                      </a:pPr>
                      <a:r>
                        <a:rPr lang="en-US" sz="1400" b="1">
                          <a:solidFill>
                            <a:srgbClr val="000000"/>
                          </a:solidFill>
                          <a:effectLst/>
                          <a:latin typeface="Lato" panose="020B0604020202020204" charset="0"/>
                          <a:ea typeface="Calibri" panose="020F0502020204030204" pitchFamily="34" charset="0"/>
                          <a:cs typeface="Times New Roman" panose="02020603050405020304" pitchFamily="18" charset="0"/>
                        </a:rPr>
                        <a:t>F-1 score</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solidFill>
                      <a:schemeClr val="accent2"/>
                    </a:solidFill>
                  </a:tcPr>
                </a:tc>
                <a:tc>
                  <a:txBody>
                    <a:bodyPr/>
                    <a:lstStyle/>
                    <a:p>
                      <a:pPr algn="ctr">
                        <a:lnSpc>
                          <a:spcPct val="105000"/>
                        </a:lnSpc>
                        <a:spcAft>
                          <a:spcPts val="800"/>
                        </a:spcAft>
                      </a:pPr>
                      <a:r>
                        <a:rPr lang="en-US" sz="1400" b="1">
                          <a:solidFill>
                            <a:srgbClr val="000000"/>
                          </a:solidFill>
                          <a:effectLst/>
                          <a:latin typeface="Lato" panose="020B0604020202020204" charset="0"/>
                          <a:ea typeface="Calibri" panose="020F0502020204030204" pitchFamily="34" charset="0"/>
                          <a:cs typeface="Times New Roman" panose="02020603050405020304" pitchFamily="18" charset="0"/>
                        </a:rPr>
                        <a:t>Accuracy</a:t>
                      </a:r>
                      <a:endParaRPr lang="en-IN" sz="1400">
                        <a:effectLst/>
                        <a:latin typeface="Lato" panose="020B060402020202020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936663237"/>
                  </a:ext>
                </a:extLst>
              </a:tr>
              <a:tr h="425144">
                <a:tc>
                  <a:txBody>
                    <a:bodyPr/>
                    <a:lstStyle/>
                    <a:p>
                      <a:pPr algn="ctr">
                        <a:lnSpc>
                          <a:spcPct val="150000"/>
                        </a:lnSpc>
                        <a:spcAft>
                          <a:spcPts val="800"/>
                        </a:spcAft>
                      </a:pPr>
                      <a:r>
                        <a:rPr lang="en-US" sz="1400" dirty="0" err="1">
                          <a:effectLst/>
                          <a:latin typeface="Lato" panose="020B0604020202020204" charset="0"/>
                          <a:ea typeface="Calibri" panose="020F0502020204030204" pitchFamily="34" charset="0"/>
                          <a:cs typeface="Times New Roman" panose="02020603050405020304" pitchFamily="18" charset="0"/>
                        </a:rPr>
                        <a:t>CNN+Bi-GRU+SVM</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82.39</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80.40</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81.27</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b="1" dirty="0">
                          <a:effectLst/>
                          <a:latin typeface="Lato" panose="020B0604020202020204" charset="0"/>
                          <a:ea typeface="Calibri" panose="020F0502020204030204" pitchFamily="34" charset="0"/>
                          <a:cs typeface="Times New Roman" panose="02020603050405020304" pitchFamily="18" charset="0"/>
                        </a:rPr>
                        <a:t>80.11</a:t>
                      </a:r>
                      <a:endParaRPr lang="en-IN" sz="1400" dirty="0">
                        <a:effectLst/>
                        <a:latin typeface="Lato"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1201232"/>
                  </a:ext>
                </a:extLst>
              </a:tr>
            </a:tbl>
          </a:graphicData>
        </a:graphic>
      </p:graphicFrame>
    </p:spTree>
    <p:extLst>
      <p:ext uri="{BB962C8B-B14F-4D97-AF65-F5344CB8AC3E}">
        <p14:creationId xmlns:p14="http://schemas.microsoft.com/office/powerpoint/2010/main" val="1676419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7AA2-1EE7-4EE9-B187-A5D2E1115E51}"/>
              </a:ext>
            </a:extLst>
          </p:cNvPr>
          <p:cNvSpPr>
            <a:spLocks noGrp="1"/>
          </p:cNvSpPr>
          <p:nvPr>
            <p:ph type="title"/>
          </p:nvPr>
        </p:nvSpPr>
        <p:spPr/>
        <p:txBody>
          <a:bodyPr>
            <a:normAutofit fontScale="90000"/>
          </a:bodyPr>
          <a:lstStyle/>
          <a:p>
            <a:r>
              <a:rPr lang="en-US" dirty="0"/>
              <a:t>Conclusion</a:t>
            </a:r>
            <a:endParaRPr lang="en-IN" dirty="0"/>
          </a:p>
        </p:txBody>
      </p:sp>
      <p:sp>
        <p:nvSpPr>
          <p:cNvPr id="3" name="Text Placeholder 2">
            <a:extLst>
              <a:ext uri="{FF2B5EF4-FFF2-40B4-BE49-F238E27FC236}">
                <a16:creationId xmlns:a16="http://schemas.microsoft.com/office/drawing/2014/main" id="{D2EC7D22-4846-4D8C-867D-B9A62B5F3B9B}"/>
              </a:ext>
            </a:extLst>
          </p:cNvPr>
          <p:cNvSpPr>
            <a:spLocks noGrp="1"/>
          </p:cNvSpPr>
          <p:nvPr>
            <p:ph type="body" idx="1"/>
          </p:nvPr>
        </p:nvSpPr>
        <p:spPr/>
        <p:txBody>
          <a:bodyPr/>
          <a:lstStyle/>
          <a:p>
            <a:pPr marL="146050" indent="0">
              <a:buNone/>
            </a:pPr>
            <a:r>
              <a:rPr lang="en-US" dirty="0">
                <a:solidFill>
                  <a:schemeClr val="bg2"/>
                </a:solidFill>
              </a:rPr>
              <a:t>	We have found that emotions not only just depends on the facial expression. But the spoken and textual language plays equal role to find the emotions. Our project is only based on recognizing emotions from Text. We have tried various types of ML and DL approach but our Hybrid model outperforms all other models having 80.11% accuracy. We are detecting 6 types of emotions, they are Anger, Fear, Joy, Sadness, Surprise, and Disgust. </a:t>
            </a:r>
            <a:endParaRPr lang="en-IN" dirty="0">
              <a:solidFill>
                <a:schemeClr val="bg2"/>
              </a:solidFill>
            </a:endParaRPr>
          </a:p>
        </p:txBody>
      </p:sp>
      <p:sp>
        <p:nvSpPr>
          <p:cNvPr id="4" name="Slide Number Placeholder 3">
            <a:extLst>
              <a:ext uri="{FF2B5EF4-FFF2-40B4-BE49-F238E27FC236}">
                <a16:creationId xmlns:a16="http://schemas.microsoft.com/office/drawing/2014/main" id="{04466F53-AD49-4496-B755-1EAECC2FFF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6" name="Picture 8" descr="Bow And Arrow Graphics Vector Art &amp; Graphics | freevector.com">
            <a:extLst>
              <a:ext uri="{FF2B5EF4-FFF2-40B4-BE49-F238E27FC236}">
                <a16:creationId xmlns:a16="http://schemas.microsoft.com/office/drawing/2014/main" id="{115C504F-3F8A-44A8-901A-40A41D94C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912" y="3322126"/>
            <a:ext cx="2890176" cy="165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235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11" name="Google Shape;21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Alm CO, Roth D, Sproat R. Emotions from text: machine learning for text-based emotion prediction. InProceedings of human language technology conference and conference on empirical methods in natural language processing 2005 Oct (pp. 579-586).</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Bhaskar J, Sruthi K, Nedungadi P. Hybrid approach for emotion classification of audio conversation based on text and speech mining. Procedia Computer Science. 2015 Jan 1;46:635-43.</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Shivhare SN, Khethawat S. Emotion detection from text. arXiv preprint arXiv:1205.4944. 2012 May 22.</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Seyeditabari A, Tabari N, Zadrozny W. Emotion detection in text: a review. arXiv preprint arXiv:1806.00674. 2018 Jun 2.</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Chopade CR. Text based emotion recognition: A survey. International journal of science and research. 2015 Jun;4(6):409-14.</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Hajar M. Using YouTube comments for text-based emotion recognition. Procedia Computer Science. 2016 Jan 1;83:292-9.</a:t>
            </a:r>
            <a:endParaRPr sz="1000" dirty="0">
              <a:solidFill>
                <a:srgbClr val="222222"/>
              </a:solidFill>
              <a:highlight>
                <a:srgbClr val="FFFFFF"/>
              </a:highlight>
              <a:latin typeface="Arial"/>
              <a:ea typeface="Arial"/>
              <a:cs typeface="Arial"/>
              <a:sym typeface="Arial"/>
            </a:endParaRPr>
          </a:p>
          <a:p>
            <a:pPr marL="457200" lvl="0" indent="-292100" algn="l" rtl="0">
              <a:spcBef>
                <a:spcPts val="0"/>
              </a:spcBef>
              <a:spcAft>
                <a:spcPts val="0"/>
              </a:spcAft>
              <a:buClr>
                <a:srgbClr val="222222"/>
              </a:buClr>
              <a:buSzPts val="1000"/>
              <a:buFont typeface="Arial"/>
              <a:buAutoNum type="arabicPeriod"/>
            </a:pPr>
            <a:r>
              <a:rPr lang="en" sz="1000" dirty="0">
                <a:solidFill>
                  <a:srgbClr val="222222"/>
                </a:solidFill>
                <a:highlight>
                  <a:srgbClr val="FFFFFF"/>
                </a:highlight>
                <a:latin typeface="Arial"/>
                <a:ea typeface="Arial"/>
                <a:cs typeface="Arial"/>
                <a:sym typeface="Arial"/>
              </a:rPr>
              <a:t>Hofmann J, Troiano E, Sassenberg K, Klinger R. Appraisal theories for emotion classification in text. arXiv preprint arXiv:2003.14155. 2020 Mar 31.</a:t>
            </a:r>
            <a:endParaRPr sz="1000" dirty="0">
              <a:solidFill>
                <a:srgbClr val="222222"/>
              </a:solidFill>
              <a:highlight>
                <a:srgbClr val="FFFFFF"/>
              </a:highlight>
              <a:latin typeface="Arial"/>
              <a:ea typeface="Arial"/>
              <a:cs typeface="Arial"/>
              <a:sym typeface="Arial"/>
            </a:endParaRPr>
          </a:p>
        </p:txBody>
      </p:sp>
      <p:sp>
        <p:nvSpPr>
          <p:cNvPr id="212" name="Google Shape;212;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727650" y="23041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Thank you</a:t>
            </a:r>
            <a:endParaRPr dirty="0"/>
          </a:p>
        </p:txBody>
      </p:sp>
      <p:sp>
        <p:nvSpPr>
          <p:cNvPr id="218" name="Google Shape;218;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901F-35E5-4B20-A355-F54DDB5A980E}"/>
              </a:ext>
            </a:extLst>
          </p:cNvPr>
          <p:cNvSpPr>
            <a:spLocks noGrp="1"/>
          </p:cNvSpPr>
          <p:nvPr>
            <p:ph type="title"/>
          </p:nvPr>
        </p:nvSpPr>
        <p:spPr/>
        <p:txBody>
          <a:bodyPr>
            <a:normAutofit fontScale="90000"/>
          </a:bodyPr>
          <a:lstStyle/>
          <a:p>
            <a:r>
              <a:rPr lang="en-US" dirty="0"/>
              <a:t>Tasteless</a:t>
            </a:r>
            <a:endParaRPr lang="en-IN" dirty="0"/>
          </a:p>
        </p:txBody>
      </p:sp>
      <p:sp>
        <p:nvSpPr>
          <p:cNvPr id="4" name="Slide Number Placeholder 3">
            <a:extLst>
              <a:ext uri="{FF2B5EF4-FFF2-40B4-BE49-F238E27FC236}">
                <a16:creationId xmlns:a16="http://schemas.microsoft.com/office/drawing/2014/main" id="{85FF1724-D5C4-4933-9ED4-D3B4DFC6CB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2" descr="24 Mantra Organic">
            <a:extLst>
              <a:ext uri="{FF2B5EF4-FFF2-40B4-BE49-F238E27FC236}">
                <a16:creationId xmlns:a16="http://schemas.microsoft.com/office/drawing/2014/main" id="{792D74BB-A35D-499C-B218-71D7E53C0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427" y="2266734"/>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22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110" name="Google Shape;110;p16"/>
          <p:cNvSpPr txBox="1">
            <a:spLocks noGrp="1"/>
          </p:cNvSpPr>
          <p:nvPr>
            <p:ph type="body" idx="1"/>
          </p:nvPr>
        </p:nvSpPr>
        <p:spPr>
          <a:xfrm>
            <a:off x="4572000" y="2089550"/>
            <a:ext cx="3846000" cy="225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u="sng">
                <a:solidFill>
                  <a:srgbClr val="000000"/>
                </a:solidFill>
              </a:rPr>
              <a:t>MOTIVATION</a:t>
            </a:r>
            <a:endParaRPr sz="1600" b="1" u="sng">
              <a:solidFill>
                <a:srgbClr val="000000"/>
              </a:solidFill>
            </a:endParaRPr>
          </a:p>
          <a:p>
            <a:pPr marL="0" lvl="0" indent="0" algn="l" rtl="0">
              <a:spcBef>
                <a:spcPts val="1200"/>
              </a:spcBef>
              <a:spcAft>
                <a:spcPts val="0"/>
              </a:spcAft>
              <a:buNone/>
            </a:pPr>
            <a:r>
              <a:rPr lang="en" sz="1400">
                <a:solidFill>
                  <a:srgbClr val="000000"/>
                </a:solidFill>
              </a:rPr>
              <a:t>Social Media and Entertainment</a:t>
            </a:r>
            <a:endParaRPr sz="1400">
              <a:solidFill>
                <a:srgbClr val="000000"/>
              </a:solidFill>
            </a:endParaRPr>
          </a:p>
          <a:p>
            <a:pPr marL="0" lvl="0" indent="0" algn="l" rtl="0">
              <a:spcBef>
                <a:spcPts val="1200"/>
              </a:spcBef>
              <a:spcAft>
                <a:spcPts val="0"/>
              </a:spcAft>
              <a:buNone/>
            </a:pPr>
            <a:r>
              <a:rPr lang="en" sz="1400">
                <a:solidFill>
                  <a:srgbClr val="000000"/>
                </a:solidFill>
              </a:rPr>
              <a:t>Marketing, Business potentials</a:t>
            </a:r>
            <a:endParaRPr sz="1400">
              <a:solidFill>
                <a:srgbClr val="000000"/>
              </a:solidFill>
            </a:endParaRPr>
          </a:p>
          <a:p>
            <a:pPr marL="0" lvl="0" indent="0" algn="l" rtl="0">
              <a:spcBef>
                <a:spcPts val="1200"/>
              </a:spcBef>
              <a:spcAft>
                <a:spcPts val="1200"/>
              </a:spcAft>
              <a:buNone/>
            </a:pPr>
            <a:r>
              <a:rPr lang="en" sz="1400">
                <a:solidFill>
                  <a:srgbClr val="000000"/>
                </a:solidFill>
              </a:rPr>
              <a:t>Human-machine interaction</a:t>
            </a:r>
            <a:endParaRPr sz="1400">
              <a:solidFill>
                <a:srgbClr val="000000"/>
              </a:solidFill>
            </a:endParaRPr>
          </a:p>
        </p:txBody>
      </p:sp>
      <p:pic>
        <p:nvPicPr>
          <p:cNvPr id="111" name="Google Shape;111;p16"/>
          <p:cNvPicPr preferRelativeResize="0"/>
          <p:nvPr/>
        </p:nvPicPr>
        <p:blipFill>
          <a:blip r:embed="rId3">
            <a:alphaModFix/>
          </a:blip>
          <a:stretch>
            <a:fillRect/>
          </a:stretch>
        </p:blipFill>
        <p:spPr>
          <a:xfrm>
            <a:off x="997350" y="2299563"/>
            <a:ext cx="2440375" cy="1830274"/>
          </a:xfrm>
          <a:prstGeom prst="rect">
            <a:avLst/>
          </a:prstGeom>
          <a:noFill/>
          <a:ln>
            <a:noFill/>
          </a:ln>
        </p:spPr>
      </p:pic>
      <p:sp>
        <p:nvSpPr>
          <p:cNvPr id="112" name="Google Shape;112;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118" name="Google Shape;118;p17"/>
          <p:cNvSpPr txBox="1">
            <a:spLocks noGrp="1"/>
          </p:cNvSpPr>
          <p:nvPr>
            <p:ph type="body" idx="1"/>
          </p:nvPr>
        </p:nvSpPr>
        <p:spPr>
          <a:xfrm>
            <a:off x="4136225" y="2110975"/>
            <a:ext cx="4281900" cy="222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u="sng" dirty="0">
                <a:solidFill>
                  <a:srgbClr val="000000"/>
                </a:solidFill>
              </a:rPr>
              <a:t>GOALS</a:t>
            </a:r>
            <a:endParaRPr sz="1600" b="1" u="sng" dirty="0">
              <a:solidFill>
                <a:srgbClr val="000000"/>
              </a:solidFill>
            </a:endParaRPr>
          </a:p>
          <a:p>
            <a:pPr marL="0" lvl="0" indent="0" algn="l" rtl="0">
              <a:spcBef>
                <a:spcPts val="1200"/>
              </a:spcBef>
              <a:spcAft>
                <a:spcPts val="0"/>
              </a:spcAft>
              <a:buNone/>
            </a:pPr>
            <a:r>
              <a:rPr lang="en" sz="1400" dirty="0">
                <a:solidFill>
                  <a:srgbClr val="000000"/>
                </a:solidFill>
              </a:rPr>
              <a:t>Detecting feelings</a:t>
            </a:r>
            <a:r>
              <a:rPr lang="en" sz="1400" b="1" dirty="0">
                <a:solidFill>
                  <a:srgbClr val="000000"/>
                </a:solidFill>
              </a:rPr>
              <a:t> </a:t>
            </a:r>
            <a:r>
              <a:rPr lang="en" sz="1400" dirty="0">
                <a:solidFill>
                  <a:srgbClr val="000000"/>
                </a:solidFill>
              </a:rPr>
              <a:t>based on expression in Text</a:t>
            </a:r>
            <a:endParaRPr sz="1400" dirty="0">
              <a:solidFill>
                <a:srgbClr val="000000"/>
              </a:solidFill>
            </a:endParaRPr>
          </a:p>
          <a:p>
            <a:pPr marL="0" lvl="0" indent="0" algn="l" rtl="0">
              <a:spcBef>
                <a:spcPts val="1200"/>
              </a:spcBef>
              <a:spcAft>
                <a:spcPts val="0"/>
              </a:spcAft>
              <a:buNone/>
            </a:pPr>
            <a:r>
              <a:rPr lang="en" sz="1400" b="1" dirty="0">
                <a:solidFill>
                  <a:srgbClr val="000000"/>
                </a:solidFill>
              </a:rPr>
              <a:t>Affective</a:t>
            </a:r>
            <a:r>
              <a:rPr lang="en" sz="1400" dirty="0">
                <a:solidFill>
                  <a:srgbClr val="000000"/>
                </a:solidFill>
              </a:rPr>
              <a:t> Computing</a:t>
            </a:r>
            <a:endParaRPr sz="1400" dirty="0">
              <a:solidFill>
                <a:srgbClr val="000000"/>
              </a:solidFill>
            </a:endParaRPr>
          </a:p>
          <a:p>
            <a:pPr marL="0" lvl="0" indent="0" algn="l" rtl="0">
              <a:spcBef>
                <a:spcPts val="1200"/>
              </a:spcBef>
              <a:spcAft>
                <a:spcPts val="0"/>
              </a:spcAft>
              <a:buNone/>
            </a:pPr>
            <a:endParaRPr sz="1400" dirty="0">
              <a:solidFill>
                <a:srgbClr val="000000"/>
              </a:solidFill>
            </a:endParaRPr>
          </a:p>
          <a:p>
            <a:pPr marL="0" lvl="0" indent="0" algn="l" rtl="0">
              <a:spcBef>
                <a:spcPts val="1200"/>
              </a:spcBef>
              <a:spcAft>
                <a:spcPts val="1200"/>
              </a:spcAft>
              <a:buNone/>
            </a:pPr>
            <a:endParaRPr sz="1400" dirty="0"/>
          </a:p>
        </p:txBody>
      </p:sp>
      <p:pic>
        <p:nvPicPr>
          <p:cNvPr id="119" name="Google Shape;119;p17"/>
          <p:cNvPicPr preferRelativeResize="0"/>
          <p:nvPr/>
        </p:nvPicPr>
        <p:blipFill>
          <a:blip r:embed="rId3">
            <a:alphaModFix/>
          </a:blip>
          <a:stretch>
            <a:fillRect/>
          </a:stretch>
        </p:blipFill>
        <p:spPr>
          <a:xfrm>
            <a:off x="729443" y="2282525"/>
            <a:ext cx="2830476" cy="1682350"/>
          </a:xfrm>
          <a:prstGeom prst="rect">
            <a:avLst/>
          </a:prstGeom>
          <a:noFill/>
          <a:ln>
            <a:noFill/>
          </a:ln>
        </p:spPr>
      </p:pic>
      <p:sp>
        <p:nvSpPr>
          <p:cNvPr id="120" name="Google Shape;120;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5533625" y="1607350"/>
            <a:ext cx="1560000" cy="1682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b="1" u="sng">
                <a:solidFill>
                  <a:srgbClr val="000000"/>
                </a:solidFill>
              </a:rPr>
              <a:t>Emotions</a:t>
            </a:r>
            <a:endParaRPr sz="1600" b="1" u="sng">
              <a:solidFill>
                <a:srgbClr val="000000"/>
              </a:solidFill>
            </a:endParaRPr>
          </a:p>
          <a:p>
            <a:pPr marL="0" lvl="0" indent="0" algn="l" rtl="0">
              <a:spcBef>
                <a:spcPts val="1200"/>
              </a:spcBef>
              <a:spcAft>
                <a:spcPts val="0"/>
              </a:spcAft>
              <a:buNone/>
            </a:pPr>
            <a:r>
              <a:rPr lang="en" sz="1400">
                <a:solidFill>
                  <a:srgbClr val="000000"/>
                </a:solidFill>
              </a:rPr>
              <a:t>Happy</a:t>
            </a:r>
            <a:endParaRPr sz="1400">
              <a:solidFill>
                <a:srgbClr val="000000"/>
              </a:solidFill>
            </a:endParaRPr>
          </a:p>
          <a:p>
            <a:pPr marL="0" lvl="0" indent="0" algn="l" rtl="0">
              <a:spcBef>
                <a:spcPts val="1200"/>
              </a:spcBef>
              <a:spcAft>
                <a:spcPts val="0"/>
              </a:spcAft>
              <a:buNone/>
            </a:pPr>
            <a:r>
              <a:rPr lang="en" sz="1400">
                <a:solidFill>
                  <a:srgbClr val="000000"/>
                </a:solidFill>
              </a:rPr>
              <a:t>Surprise</a:t>
            </a:r>
            <a:endParaRPr sz="1400">
              <a:solidFill>
                <a:srgbClr val="000000"/>
              </a:solidFill>
            </a:endParaRPr>
          </a:p>
          <a:p>
            <a:pPr marL="0" lvl="0" indent="0" algn="l" rtl="0">
              <a:spcBef>
                <a:spcPts val="1200"/>
              </a:spcBef>
              <a:spcAft>
                <a:spcPts val="1200"/>
              </a:spcAft>
              <a:buNone/>
            </a:pPr>
            <a:r>
              <a:rPr lang="en" sz="1400">
                <a:solidFill>
                  <a:srgbClr val="000000"/>
                </a:solidFill>
              </a:rPr>
              <a:t>Disgust</a:t>
            </a:r>
            <a:endParaRPr sz="1400">
              <a:solidFill>
                <a:srgbClr val="000000"/>
              </a:solidFill>
            </a:endParaRPr>
          </a:p>
        </p:txBody>
      </p:sp>
      <p:pic>
        <p:nvPicPr>
          <p:cNvPr id="126" name="Google Shape;126;p18"/>
          <p:cNvPicPr preferRelativeResize="0"/>
          <p:nvPr/>
        </p:nvPicPr>
        <p:blipFill>
          <a:blip r:embed="rId3">
            <a:alphaModFix/>
          </a:blip>
          <a:stretch>
            <a:fillRect/>
          </a:stretch>
        </p:blipFill>
        <p:spPr>
          <a:xfrm>
            <a:off x="729450" y="1050125"/>
            <a:ext cx="4011224" cy="4011224"/>
          </a:xfrm>
          <a:prstGeom prst="rect">
            <a:avLst/>
          </a:prstGeom>
          <a:noFill/>
          <a:ln>
            <a:noFill/>
          </a:ln>
        </p:spPr>
      </p:pic>
      <p:sp>
        <p:nvSpPr>
          <p:cNvPr id="127" name="Google Shape;127;p18"/>
          <p:cNvSpPr txBox="1">
            <a:spLocks noGrp="1"/>
          </p:cNvSpPr>
          <p:nvPr>
            <p:ph type="body" idx="1"/>
          </p:nvPr>
        </p:nvSpPr>
        <p:spPr>
          <a:xfrm>
            <a:off x="7207675" y="1607350"/>
            <a:ext cx="1560000" cy="1757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600" b="1" u="sng">
              <a:solidFill>
                <a:srgbClr val="000000"/>
              </a:solidFill>
            </a:endParaRPr>
          </a:p>
          <a:p>
            <a:pPr marL="0" lvl="0" indent="0" algn="l" rtl="0">
              <a:spcBef>
                <a:spcPts val="1200"/>
              </a:spcBef>
              <a:spcAft>
                <a:spcPts val="0"/>
              </a:spcAft>
              <a:buNone/>
            </a:pPr>
            <a:r>
              <a:rPr lang="en" sz="1400">
                <a:solidFill>
                  <a:srgbClr val="000000"/>
                </a:solidFill>
              </a:rPr>
              <a:t>Sad</a:t>
            </a:r>
            <a:endParaRPr sz="1400">
              <a:solidFill>
                <a:srgbClr val="000000"/>
              </a:solidFill>
            </a:endParaRPr>
          </a:p>
          <a:p>
            <a:pPr marL="0" lvl="0" indent="0" algn="l" rtl="0">
              <a:spcBef>
                <a:spcPts val="1200"/>
              </a:spcBef>
              <a:spcAft>
                <a:spcPts val="0"/>
              </a:spcAft>
              <a:buNone/>
            </a:pPr>
            <a:r>
              <a:rPr lang="en" sz="1400">
                <a:solidFill>
                  <a:srgbClr val="000000"/>
                </a:solidFill>
              </a:rPr>
              <a:t>Fear</a:t>
            </a:r>
            <a:endParaRPr sz="1400">
              <a:solidFill>
                <a:srgbClr val="000000"/>
              </a:solidFill>
            </a:endParaRPr>
          </a:p>
          <a:p>
            <a:pPr marL="0" lvl="0" indent="0" algn="l" rtl="0">
              <a:spcBef>
                <a:spcPts val="1200"/>
              </a:spcBef>
              <a:spcAft>
                <a:spcPts val="1200"/>
              </a:spcAft>
              <a:buNone/>
            </a:pPr>
            <a:r>
              <a:rPr lang="en" sz="1400">
                <a:solidFill>
                  <a:srgbClr val="000000"/>
                </a:solidFill>
              </a:rPr>
              <a:t>Anger</a:t>
            </a:r>
            <a:endParaRPr sz="1400">
              <a:solidFill>
                <a:srgbClr val="000000"/>
              </a:solidFill>
            </a:endParaRPr>
          </a:p>
        </p:txBody>
      </p:sp>
      <p:sp>
        <p:nvSpPr>
          <p:cNvPr id="128" name="Google Shape;128;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Datasets</a:t>
            </a:r>
            <a:endParaRPr/>
          </a:p>
        </p:txBody>
      </p:sp>
      <p:graphicFrame>
        <p:nvGraphicFramePr>
          <p:cNvPr id="134" name="Google Shape;134;p19"/>
          <p:cNvGraphicFramePr/>
          <p:nvPr>
            <p:extLst>
              <p:ext uri="{D42A27DB-BD31-4B8C-83A1-F6EECF244321}">
                <p14:modId xmlns:p14="http://schemas.microsoft.com/office/powerpoint/2010/main" val="2897955119"/>
              </p:ext>
            </p:extLst>
          </p:nvPr>
        </p:nvGraphicFramePr>
        <p:xfrm>
          <a:off x="1333500" y="2006200"/>
          <a:ext cx="6477000" cy="2365384"/>
        </p:xfrm>
        <a:graphic>
          <a:graphicData uri="http://schemas.openxmlformats.org/drawingml/2006/table">
            <a:tbl>
              <a:tblPr>
                <a:noFill/>
                <a:tableStyleId>{61437998-CA0F-4BE8-8A29-31F24BA11EB1}</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0">
                <a:tc>
                  <a:txBody>
                    <a:bodyPr/>
                    <a:lstStyle/>
                    <a:p>
                      <a:pPr marL="0" lvl="0" indent="0" algn="ctr" rtl="0">
                        <a:lnSpc>
                          <a:spcPct val="115000"/>
                        </a:lnSpc>
                        <a:spcBef>
                          <a:spcPts val="1200"/>
                        </a:spcBef>
                        <a:spcAft>
                          <a:spcPts val="0"/>
                        </a:spcAft>
                        <a:buNone/>
                      </a:pPr>
                      <a:r>
                        <a:rPr lang="en" dirty="0"/>
                        <a:t>Dataset</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9CC2E5"/>
                    </a:solidFill>
                  </a:tcPr>
                </a:tc>
                <a:tc>
                  <a:txBody>
                    <a:bodyPr/>
                    <a:lstStyle/>
                    <a:p>
                      <a:pPr marL="0" lvl="0" indent="0" algn="ctr" rtl="0">
                        <a:lnSpc>
                          <a:spcPct val="115000"/>
                        </a:lnSpc>
                        <a:spcBef>
                          <a:spcPts val="1200"/>
                        </a:spcBef>
                        <a:spcAft>
                          <a:spcPts val="0"/>
                        </a:spcAft>
                        <a:buNone/>
                      </a:pPr>
                      <a:r>
                        <a:rPr lang="en"/>
                        <a:t>Granularity</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9CC2E5"/>
                    </a:solidFill>
                  </a:tcPr>
                </a:tc>
                <a:tc>
                  <a:txBody>
                    <a:bodyPr/>
                    <a:lstStyle/>
                    <a:p>
                      <a:pPr marL="0" lvl="0" indent="0" algn="ctr" rtl="0">
                        <a:lnSpc>
                          <a:spcPct val="115000"/>
                        </a:lnSpc>
                        <a:spcBef>
                          <a:spcPts val="1200"/>
                        </a:spcBef>
                        <a:spcAft>
                          <a:spcPts val="0"/>
                        </a:spcAft>
                        <a:buNone/>
                      </a:pPr>
                      <a:r>
                        <a:rPr lang="en"/>
                        <a:t>No. of Emotions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9CC2E5"/>
                    </a:solidFill>
                  </a:tcPr>
                </a:tc>
                <a:tc>
                  <a:txBody>
                    <a:bodyPr/>
                    <a:lstStyle/>
                    <a:p>
                      <a:pPr marL="0" lvl="0" indent="0" algn="ctr" rtl="0">
                        <a:lnSpc>
                          <a:spcPct val="115000"/>
                        </a:lnSpc>
                        <a:spcBef>
                          <a:spcPts val="1200"/>
                        </a:spcBef>
                        <a:spcAft>
                          <a:spcPts val="0"/>
                        </a:spcAft>
                        <a:buNone/>
                      </a:pPr>
                      <a:r>
                        <a:rPr lang="en"/>
                        <a:t>Size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9CC2E5"/>
                    </a:solidFill>
                  </a:tcPr>
                </a:tc>
                <a:tc>
                  <a:txBody>
                    <a:bodyPr/>
                    <a:lstStyle/>
                    <a:p>
                      <a:pPr marL="0" lvl="0" indent="0" algn="ctr" rtl="0">
                        <a:lnSpc>
                          <a:spcPct val="115000"/>
                        </a:lnSpc>
                        <a:spcBef>
                          <a:spcPts val="1200"/>
                        </a:spcBef>
                        <a:spcAft>
                          <a:spcPts val="0"/>
                        </a:spcAft>
                        <a:buNone/>
                      </a:pPr>
                      <a:r>
                        <a:rPr lang="en"/>
                        <a:t>Description</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9CC2E5"/>
                    </a:solidFill>
                  </a:tcPr>
                </a:tc>
                <a:extLst>
                  <a:ext uri="{0D108BD9-81ED-4DB2-BD59-A6C34878D82A}">
                    <a16:rowId xmlns:a16="http://schemas.microsoft.com/office/drawing/2014/main" val="10000"/>
                  </a:ext>
                </a:extLst>
              </a:tr>
              <a:tr h="361950">
                <a:tc>
                  <a:txBody>
                    <a:bodyPr/>
                    <a:lstStyle/>
                    <a:p>
                      <a:pPr marL="0" lvl="0" indent="0" algn="ctr" rtl="0">
                        <a:lnSpc>
                          <a:spcPct val="115000"/>
                        </a:lnSpc>
                        <a:spcBef>
                          <a:spcPts val="1200"/>
                        </a:spcBef>
                        <a:spcAft>
                          <a:spcPts val="0"/>
                        </a:spcAft>
                        <a:buNone/>
                      </a:pPr>
                      <a:r>
                        <a:rPr lang="en"/>
                        <a:t>ISEAR</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Sentences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7 emotions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7666</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Studied in 37 countries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1200"/>
                        </a:spcBef>
                        <a:spcAft>
                          <a:spcPts val="0"/>
                        </a:spcAft>
                        <a:buNone/>
                      </a:pPr>
                      <a:r>
                        <a:rPr lang="en"/>
                        <a:t>WASSA</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dirty="0"/>
                        <a:t>Tweets</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4 emotions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dirty="0"/>
                        <a:t>4334</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 Tweets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1200"/>
                        </a:spcBef>
                        <a:spcAft>
                          <a:spcPts val="0"/>
                        </a:spcAft>
                        <a:buNone/>
                      </a:pPr>
                      <a:r>
                        <a:rPr lang="en" dirty="0"/>
                        <a:t>Emotion-stimulus</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dirty="0"/>
                        <a:t>Dialogs</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a:t>7 emotions</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dirty="0"/>
                        <a:t>2500</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dirty="0"/>
                        <a:t>-</a:t>
                      </a:r>
                      <a:endParaRPr dirty="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5" name="Google Shape;13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Literature Survey</a:t>
            </a:r>
            <a:endParaRPr/>
          </a:p>
        </p:txBody>
      </p:sp>
      <p:sp>
        <p:nvSpPr>
          <p:cNvPr id="141" name="Google Shape;141;p20"/>
          <p:cNvSpPr txBox="1">
            <a:spLocks noGrp="1"/>
          </p:cNvSpPr>
          <p:nvPr>
            <p:ph type="body" idx="1"/>
          </p:nvPr>
        </p:nvSpPr>
        <p:spPr>
          <a:xfrm>
            <a:off x="729450" y="2078875"/>
            <a:ext cx="7688700" cy="2378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600" dirty="0">
                <a:solidFill>
                  <a:srgbClr val="000000"/>
                </a:solidFill>
              </a:rPr>
              <a:t>Key features:</a:t>
            </a:r>
            <a:endParaRPr sz="1600" dirty="0">
              <a:solidFill>
                <a:srgbClr val="000000"/>
              </a:solidFill>
            </a:endParaRPr>
          </a:p>
          <a:p>
            <a:pPr marL="457200" lvl="0" indent="-330200" algn="l" rtl="0">
              <a:lnSpc>
                <a:spcPct val="95000"/>
              </a:lnSpc>
              <a:spcBef>
                <a:spcPts val="1200"/>
              </a:spcBef>
              <a:spcAft>
                <a:spcPts val="0"/>
              </a:spcAft>
              <a:buClr>
                <a:srgbClr val="000000"/>
              </a:buClr>
              <a:buSzPts val="1600"/>
              <a:buChar char="●"/>
            </a:pPr>
            <a:r>
              <a:rPr lang="en" sz="1600" dirty="0">
                <a:solidFill>
                  <a:srgbClr val="000000"/>
                </a:solidFill>
              </a:rPr>
              <a:t>Word embedding → Quantifying semantic similarities between words[4]</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Lexicon → Static Dictionary[4]</a:t>
            </a:r>
            <a:endParaRPr sz="1600" dirty="0">
              <a:solidFill>
                <a:srgbClr val="000000"/>
              </a:solidFill>
            </a:endParaRPr>
          </a:p>
          <a:p>
            <a:pPr marL="457200" lvl="0" indent="-330200" algn="l" rtl="0">
              <a:lnSpc>
                <a:spcPct val="95000"/>
              </a:lnSpc>
              <a:spcBef>
                <a:spcPts val="0"/>
              </a:spcBef>
              <a:spcAft>
                <a:spcPts val="0"/>
              </a:spcAft>
              <a:buClr>
                <a:srgbClr val="000000"/>
              </a:buClr>
              <a:buSzPts val="1600"/>
              <a:buChar char="●"/>
            </a:pPr>
            <a:r>
              <a:rPr lang="en" sz="1600" dirty="0">
                <a:solidFill>
                  <a:srgbClr val="000000"/>
                </a:solidFill>
              </a:rPr>
              <a:t>Corpus → Collection of text in single language or multiple languages[6][7]</a:t>
            </a:r>
            <a:endParaRPr sz="1600" dirty="0">
              <a:solidFill>
                <a:srgbClr val="000000"/>
              </a:solidFill>
            </a:endParaRPr>
          </a:p>
          <a:p>
            <a:pPr marL="457200" lvl="0" indent="0" algn="l" rtl="0">
              <a:lnSpc>
                <a:spcPct val="95000"/>
              </a:lnSpc>
              <a:spcBef>
                <a:spcPts val="1200"/>
              </a:spcBef>
              <a:spcAft>
                <a:spcPts val="1200"/>
              </a:spcAft>
              <a:buNone/>
            </a:pPr>
            <a:endParaRPr sz="1400" dirty="0">
              <a:solidFill>
                <a:srgbClr val="000000"/>
              </a:solidFill>
            </a:endParaRPr>
          </a:p>
        </p:txBody>
      </p:sp>
      <p:sp>
        <p:nvSpPr>
          <p:cNvPr id="142" name="Google Shape;142;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2341</TotalTime>
  <Words>973</Words>
  <Application>Microsoft Office PowerPoint</Application>
  <PresentationFormat>On-screen Show (16:9)</PresentationFormat>
  <Paragraphs>264</Paragraphs>
  <Slides>35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Raleway</vt:lpstr>
      <vt:lpstr>Arial</vt:lpstr>
      <vt:lpstr>Lato</vt:lpstr>
      <vt:lpstr>Streamline</vt:lpstr>
      <vt:lpstr>Text-Based Emotion Detection</vt:lpstr>
      <vt:lpstr>Emotion</vt:lpstr>
      <vt:lpstr>Beyond Sentiment</vt:lpstr>
      <vt:lpstr>Tasteless</vt:lpstr>
      <vt:lpstr>Introduction</vt:lpstr>
      <vt:lpstr>Introduction</vt:lpstr>
      <vt:lpstr>PowerPoint Presentation</vt:lpstr>
      <vt:lpstr>Datasets</vt:lpstr>
      <vt:lpstr>Literature Survey</vt:lpstr>
      <vt:lpstr>PowerPoint Presentation</vt:lpstr>
      <vt:lpstr>Literature Survey</vt:lpstr>
      <vt:lpstr>PowerPoint Presentation</vt:lpstr>
      <vt:lpstr>Literature Survey</vt:lpstr>
      <vt:lpstr>Examples of Emotions</vt:lpstr>
      <vt:lpstr>Proposed Methodology</vt:lpstr>
      <vt:lpstr>Flowchart</vt:lpstr>
      <vt:lpstr>Dataset</vt:lpstr>
      <vt:lpstr>Proposed Methodology</vt:lpstr>
      <vt:lpstr>Proposed Methodology</vt:lpstr>
      <vt:lpstr>Proposed Methodology</vt:lpstr>
      <vt:lpstr>Proposed Methodology</vt:lpstr>
      <vt:lpstr>Proposed Methodology</vt:lpstr>
      <vt:lpstr>PowerPoint Presentation</vt:lpstr>
      <vt:lpstr>Proposed Methodology</vt:lpstr>
      <vt:lpstr>PowerPoint Presentation</vt:lpstr>
      <vt:lpstr>PowerPoint Presentation</vt:lpstr>
      <vt:lpstr>Proposed Methodology</vt:lpstr>
      <vt:lpstr>PowerPoint Presentation</vt:lpstr>
      <vt:lpstr>Results</vt:lpstr>
      <vt:lpstr>Results</vt:lpstr>
      <vt:lpstr>PowerPoint Presentation</vt:lpstr>
      <vt:lpstr>Results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Text-Based Emotion Detection</dc:title>
  <cp:lastModifiedBy>Vishv Patel</cp:lastModifiedBy>
  <cp:revision>83</cp:revision>
  <dcterms:modified xsi:type="dcterms:W3CDTF">2021-05-28T13:20:09Z</dcterms:modified>
</cp:coreProperties>
</file>